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57" r:id="rId3"/>
    <p:sldId id="259" r:id="rId4"/>
    <p:sldId id="258" r:id="rId5"/>
    <p:sldId id="295" r:id="rId6"/>
    <p:sldId id="262" r:id="rId7"/>
    <p:sldId id="296" r:id="rId8"/>
    <p:sldId id="263" r:id="rId9"/>
    <p:sldId id="265" r:id="rId10"/>
    <p:sldId id="266" r:id="rId11"/>
    <p:sldId id="267" r:id="rId12"/>
    <p:sldId id="268" r:id="rId13"/>
    <p:sldId id="264" r:id="rId14"/>
    <p:sldId id="270" r:id="rId15"/>
    <p:sldId id="269" r:id="rId16"/>
    <p:sldId id="271" r:id="rId17"/>
    <p:sldId id="272" r:id="rId18"/>
    <p:sldId id="273" r:id="rId19"/>
    <p:sldId id="274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78" r:id="rId30"/>
    <p:sldId id="287" r:id="rId31"/>
    <p:sldId id="289" r:id="rId32"/>
    <p:sldId id="292" r:id="rId33"/>
    <p:sldId id="293" r:id="rId34"/>
    <p:sldId id="290" r:id="rId35"/>
    <p:sldId id="294" r:id="rId36"/>
    <p:sldId id="297" r:id="rId37"/>
    <p:sldId id="298" r:id="rId38"/>
    <p:sldId id="299" r:id="rId39"/>
    <p:sldId id="301" r:id="rId40"/>
    <p:sldId id="302" r:id="rId41"/>
  </p:sldIdLst>
  <p:sldSz cx="12192000" cy="6858000"/>
  <p:notesSz cx="6858000" cy="9144000"/>
  <p:embeddedFontLst>
    <p:embeddedFont>
      <p:font typeface="SUIT Variable ExtraBold"/>
      <p:bold r:id="rId42"/>
    </p:embeddedFont>
    <p:embeddedFont>
      <p:font typeface="Yu Gothic UI Semibold" panose="020B0700000000000000" pitchFamily="34" charset="-128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한컴산뜻돋움" panose="02000000000000000000" pitchFamily="2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3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pos="257" userDrawn="1">
          <p15:clr>
            <a:srgbClr val="A4A3A4"/>
          </p15:clr>
        </p15:guide>
        <p15:guide id="9" orient="horz" pos="436" userDrawn="1">
          <p15:clr>
            <a:srgbClr val="A4A3A4"/>
          </p15:clr>
        </p15:guide>
        <p15:guide id="10" orient="horz" pos="867" userDrawn="1">
          <p15:clr>
            <a:srgbClr val="A4A3A4"/>
          </p15:clr>
        </p15:guide>
        <p15:guide id="11" orient="horz" pos="663" userDrawn="1">
          <p15:clr>
            <a:srgbClr val="A4A3A4"/>
          </p15:clr>
        </p15:guide>
        <p15:guide id="12" pos="74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B2DFFE"/>
    <a:srgbClr val="4482E5"/>
    <a:srgbClr val="174CB4"/>
    <a:srgbClr val="1548B1"/>
    <a:srgbClr val="4472C4"/>
    <a:srgbClr val="FFFFFF"/>
    <a:srgbClr val="000000"/>
    <a:srgbClr val="333333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8" y="178"/>
      </p:cViewPr>
      <p:guideLst>
        <p:guide orient="horz" pos="2137"/>
        <p:guide pos="3840"/>
        <p:guide orient="horz" pos="73"/>
        <p:guide pos="438"/>
        <p:guide pos="7242"/>
        <p:guide orient="horz" pos="4088"/>
        <p:guide orient="horz" pos="572"/>
        <p:guide pos="257"/>
        <p:guide orient="horz" pos="436"/>
        <p:guide orient="horz" pos="867"/>
        <p:guide orient="horz" pos="663"/>
        <p:guide pos="742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2461C-46BD-4A6C-AC8C-E45EC780E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4739D4-F83C-4AF8-BCE7-211856509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18CEA0-DB7C-42A8-A943-E41238A7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EE374-7F22-481D-BE55-847F6F57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D9663C-9AF6-4BB7-9D77-ED004544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81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BE13F-7766-47E7-A37E-5289198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B6B38A-26D0-4A58-93CD-69C526D05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B25E31-57D7-4912-923E-98E1AE58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26F66-D24D-4534-902F-E0CEA4E4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3E3330-7DCC-4C38-93F4-EBDADC09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57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7B3BF-2E0A-4DB8-8AED-D10E504F8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F5EDD6-9FA5-4D12-97E7-B6BE44AEB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9071E-C642-43B0-8F61-CDC60DBF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FD5E0-9770-43C8-8A12-B65ECE05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78D8E-8326-4CDE-AD2A-CE2A9782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76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911BD-23A5-4E3D-96ED-ADC1C10B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69E9E-7931-44F8-893F-3C36B0B66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D3C00-25CF-434D-8064-57D4B197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76FE2-0478-49C5-9BBE-024B433A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82A25F-7951-430F-A379-261B0038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98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1C227-8946-4A9F-94CE-CD5668E5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51DBF-076E-4B2F-B037-118B47D47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D3A81-16BB-4EC7-A7D0-A98DAC54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C2285-AEF5-48C4-89FD-1BC866F8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5D67E0-D90A-49B5-9968-47BCFF53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6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49FFC-8D6D-4403-9233-306F771B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FA62A-5503-4AB7-A051-340B93A30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1E3E03-69AC-46D7-82DF-EB09488DA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08116F-8EC9-4B81-9B14-5B2C9161A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DE84E2-FB29-410B-937B-63848C37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EE3F1E-02FC-4D0B-AF34-F6E24C93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1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85D63-9F26-40EC-A30D-7C6DCF4C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B18325-D3CB-4D70-AB64-FC8ADD148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F36FB3-7689-4DB3-9A78-F622DCB4B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0D360B-FF2B-4F26-8F3D-6EACFD13A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FD8102-773D-4517-B8A7-BB3D56C16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13C813-1600-4846-8A56-90D6700E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0A2FAC-7D0D-46BE-A434-27804EF6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F8CAFD-0FDF-4C12-9D6F-A331C51E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9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E9782-A358-482C-AE7C-575BAF0B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5203DC-0D1E-47BD-8FE1-F38F64D40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2BCF4A-0020-4487-A52E-00176411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3F34BF-39EB-473D-AF5D-652BB834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56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53781E-DB48-4FEE-990C-5E9D8972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E9BC79-D693-4AEE-AE5A-068E8F3F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43535D-C313-4667-BB89-9EA75D43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50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4C492-007C-4EA6-B136-55BDCB963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E1F31-4044-4FBD-A4D7-1BA114B87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FCF1CC-E233-43E1-8455-3373291D9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089C5B-0964-4F64-906D-7B9781F9D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65A89-1C4C-4DD6-AE7C-B130D232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FA576B-D4D9-4B59-AAFE-65B73DE4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8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C3BC8-42AF-4264-BC8E-63F275B2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88101B-9220-48B9-B032-8BE2E1128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C4D0FE-C4E4-4953-A755-17A3E5A5D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C6582-F191-47C7-8288-4268E4ED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961013-8F73-4F29-A189-6956EB92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7F8AB-FA0C-45B5-9FC2-E3C230C6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80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8676CC-E5AB-4AD4-B18D-B3C87155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AF3A7A-6D82-4DB1-9A47-C1AC53BFE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BE07C-E706-4327-9CC6-7F4318F12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61476-8590-4833-8321-DDCF6E72327D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1187E-F6AF-473E-852F-E4AD604FD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0786-C7A2-4885-A37C-5F1D64F58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E5B63-FFE2-4E3B-9848-7AF0D7286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8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92FAE2-2ECF-40FD-9951-F155B3722EB9}"/>
              </a:ext>
            </a:extLst>
          </p:cNvPr>
          <p:cNvSpPr/>
          <p:nvPr/>
        </p:nvSpPr>
        <p:spPr>
          <a:xfrm>
            <a:off x="0" y="-36512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64D1BAA-7F6B-4F2A-ADB7-3575937D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5B877D9-1D56-472F-B99B-E8FEAF7E1AB5}"/>
              </a:ext>
            </a:extLst>
          </p:cNvPr>
          <p:cNvSpPr txBox="1">
            <a:spLocks/>
          </p:cNvSpPr>
          <p:nvPr/>
        </p:nvSpPr>
        <p:spPr>
          <a:xfrm>
            <a:off x="8120062" y="2597151"/>
            <a:ext cx="1323976" cy="659788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구해조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!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39483A9-A7F0-4425-8657-FC43B1A4EAC8}"/>
              </a:ext>
            </a:extLst>
          </p:cNvPr>
          <p:cNvSpPr txBox="1">
            <a:spLocks/>
          </p:cNvSpPr>
          <p:nvPr/>
        </p:nvSpPr>
        <p:spPr>
          <a:xfrm>
            <a:off x="9964738" y="4578351"/>
            <a:ext cx="1751012" cy="222862"/>
          </a:xfrm>
          <a:prstGeom prst="rect">
            <a:avLst/>
          </a:prstGeom>
          <a:noFill/>
        </p:spPr>
        <p:txBody>
          <a:bodyPr anchor="t" anchorCtr="0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by.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구승모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박현철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,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박하림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92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3E212E5-82EA-4A48-B2F5-D4662052F525}"/>
              </a:ext>
            </a:extLst>
          </p:cNvPr>
          <p:cNvSpPr/>
          <p:nvPr/>
        </p:nvSpPr>
        <p:spPr>
          <a:xfrm>
            <a:off x="6576399" y="2809876"/>
            <a:ext cx="4525318" cy="2676525"/>
          </a:xfrm>
          <a:prstGeom prst="roundRect">
            <a:avLst>
              <a:gd name="adj" fmla="val 41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2676D95-1406-41DC-B9F9-550BCEFC2B24}"/>
              </a:ext>
            </a:extLst>
          </p:cNvPr>
          <p:cNvSpPr/>
          <p:nvPr/>
        </p:nvSpPr>
        <p:spPr>
          <a:xfrm>
            <a:off x="1030287" y="2809876"/>
            <a:ext cx="4932510" cy="2282826"/>
          </a:xfrm>
          <a:prstGeom prst="roundRect">
            <a:avLst>
              <a:gd name="adj" fmla="val 41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12011-9699-4881-BB2F-F727ED6A485C}"/>
              </a:ext>
            </a:extLst>
          </p:cNvPr>
          <p:cNvSpPr/>
          <p:nvPr/>
        </p:nvSpPr>
        <p:spPr>
          <a:xfrm>
            <a:off x="1000125" y="1420813"/>
            <a:ext cx="2822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「 네트워크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(NAT)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」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4ED0D-71D7-40C0-812E-C6DCB1E173AD}"/>
              </a:ext>
            </a:extLst>
          </p:cNvPr>
          <p:cNvSpPr txBox="1"/>
          <p:nvPr/>
        </p:nvSpPr>
        <p:spPr>
          <a:xfrm>
            <a:off x="1192212" y="1832076"/>
            <a:ext cx="3837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-NAT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외부망과 통신을 목적으로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NAT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설정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222AB6-CDDF-4D9B-A60F-EBBD0E8A5B3C}"/>
              </a:ext>
            </a:extLst>
          </p:cNvPr>
          <p:cNvGrpSpPr/>
          <p:nvPr/>
        </p:nvGrpSpPr>
        <p:grpSpPr>
          <a:xfrm>
            <a:off x="1107699" y="3361411"/>
            <a:ext cx="4777686" cy="1499611"/>
            <a:chOff x="1314266" y="2878318"/>
            <a:chExt cx="4059604" cy="12742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A85AF14-9DA5-4E6D-B4C5-722827BF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4266" y="3152274"/>
              <a:ext cx="4058216" cy="100026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5709D02-B701-4633-8749-352F12098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1160" b="-1"/>
            <a:stretch/>
          </p:blipFill>
          <p:spPr>
            <a:xfrm>
              <a:off x="1314266" y="3018905"/>
              <a:ext cx="4058216" cy="13336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11ED629-22BD-44B8-9BCD-78A3F2A4A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" r="1160" b="1613"/>
            <a:stretch/>
          </p:blipFill>
          <p:spPr>
            <a:xfrm>
              <a:off x="1315654" y="2878318"/>
              <a:ext cx="4058216" cy="14058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B49A6CD-AD64-4F5F-8C3E-A6C74DDF886F}"/>
              </a:ext>
            </a:extLst>
          </p:cNvPr>
          <p:cNvSpPr txBox="1"/>
          <p:nvPr/>
        </p:nvSpPr>
        <p:spPr>
          <a:xfrm>
            <a:off x="2720865" y="2877625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SUIT Medium" pitchFamily="2" charset="-127"/>
                <a:ea typeface="SUIT Medium" pitchFamily="2" charset="-127"/>
              </a:rPr>
              <a:t>STATIC</a:t>
            </a:r>
            <a:r>
              <a:rPr lang="ko-KR" altLang="en-US" sz="1400" b="1" dirty="0">
                <a:solidFill>
                  <a:schemeClr val="accent6"/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en-US" altLang="ko-KR" sz="1400" b="1" dirty="0">
                <a:solidFill>
                  <a:schemeClr val="accent6"/>
                </a:solidFill>
                <a:latin typeface="SUIT Medium" pitchFamily="2" charset="-127"/>
                <a:ea typeface="SUIT Medium" pitchFamily="2" charset="-127"/>
              </a:rPr>
              <a:t>NAT</a:t>
            </a:r>
            <a:r>
              <a:rPr lang="ko-KR" altLang="en-US" sz="1400" b="1" dirty="0">
                <a:solidFill>
                  <a:schemeClr val="accent6"/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B772F-446F-4C75-AD98-7CED883FCC63}"/>
              </a:ext>
            </a:extLst>
          </p:cNvPr>
          <p:cNvSpPr txBox="1"/>
          <p:nvPr/>
        </p:nvSpPr>
        <p:spPr>
          <a:xfrm>
            <a:off x="7799904" y="2877625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외부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PC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에서 접속 결과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59CE6A7-3752-46BB-8CFC-D2EF6775A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334" y="3323311"/>
            <a:ext cx="3991340" cy="2006696"/>
          </a:xfrm>
          <a:prstGeom prst="rect">
            <a:avLst/>
          </a:prstGeom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9EC562D-5943-4B4E-A3D7-4CBD55284220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 rot="16200000" flipH="1">
            <a:off x="7439057" y="1313396"/>
            <a:ext cx="22637" cy="3986878"/>
          </a:xfrm>
          <a:prstGeom prst="bentConnector3">
            <a:avLst>
              <a:gd name="adj1" fmla="val -50972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E77CC4A-61EE-4D38-8779-D9C3D550804A}"/>
              </a:ext>
            </a:extLst>
          </p:cNvPr>
          <p:cNvSpPr/>
          <p:nvPr/>
        </p:nvSpPr>
        <p:spPr>
          <a:xfrm>
            <a:off x="5030122" y="3295517"/>
            <a:ext cx="853629" cy="2313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61FF838-F15F-4CF4-9BBB-D334128B9ECB}"/>
              </a:ext>
            </a:extLst>
          </p:cNvPr>
          <p:cNvSpPr/>
          <p:nvPr/>
        </p:nvSpPr>
        <p:spPr>
          <a:xfrm>
            <a:off x="9017000" y="3318154"/>
            <a:ext cx="853629" cy="2313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82CD9E4-B2C6-4AF3-92A2-C857FC3D8F21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D69D99-BB7C-403E-9542-AC8A66F3518A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네트워크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224929-0BD3-406B-AE6E-E67EFA96AE37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VLAN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DEF33B-C1DE-43E4-9D8E-5B4DBC579AA5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NAT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10F7F0-CC08-4417-8D2E-E5FF81013395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ACL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99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DB12011-9699-4881-BB2F-F727ED6A485C}"/>
              </a:ext>
            </a:extLst>
          </p:cNvPr>
          <p:cNvSpPr/>
          <p:nvPr/>
        </p:nvSpPr>
        <p:spPr>
          <a:xfrm>
            <a:off x="1000125" y="1420813"/>
            <a:ext cx="31273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「 네트워크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(VLAN)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」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4ED0D-71D7-40C0-812E-C6DCB1E173AD}"/>
              </a:ext>
            </a:extLst>
          </p:cNvPr>
          <p:cNvSpPr txBox="1"/>
          <p:nvPr/>
        </p:nvSpPr>
        <p:spPr>
          <a:xfrm>
            <a:off x="1192212" y="1832076"/>
            <a:ext cx="5027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-VLAN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네트워크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트랙픽을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효율적으로 사용을 목적으로 설정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99CB82-446D-42AB-B3AB-018902C1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4349957"/>
            <a:ext cx="2671978" cy="1629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9B740B-ACD1-4DE5-BAA1-FC8C97C0B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13" y="3324229"/>
            <a:ext cx="1355824" cy="701952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4AB50D-9C55-418A-8B74-8C7ABE4B08DB}"/>
              </a:ext>
            </a:extLst>
          </p:cNvPr>
          <p:cNvGrpSpPr/>
          <p:nvPr/>
        </p:nvGrpSpPr>
        <p:grpSpPr>
          <a:xfrm>
            <a:off x="2931676" y="3308157"/>
            <a:ext cx="5027337" cy="596750"/>
            <a:chOff x="4039493" y="3906134"/>
            <a:chExt cx="3722421" cy="44185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026434D-F9B3-4BE9-9663-50FEDC606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3006"/>
            <a:stretch/>
          </p:blipFill>
          <p:spPr>
            <a:xfrm>
              <a:off x="4039493" y="3906134"/>
              <a:ext cx="3719965" cy="13173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4AB81F6-064E-414E-82E9-35DFD4E3C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040" b="55400"/>
            <a:stretch/>
          </p:blipFill>
          <p:spPr>
            <a:xfrm>
              <a:off x="4039493" y="4030114"/>
              <a:ext cx="3722421" cy="198876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23D30A5-06CF-426D-A8F5-60AB048D7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9938" b="3068"/>
            <a:stretch/>
          </p:blipFill>
          <p:spPr>
            <a:xfrm>
              <a:off x="4041240" y="4216259"/>
              <a:ext cx="3719965" cy="131730"/>
            </a:xfrm>
            <a:prstGeom prst="rect">
              <a:avLst/>
            </a:prstGeom>
          </p:spPr>
        </p:pic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25A180D5-7309-4461-BFE4-99E44C046933}"/>
              </a:ext>
            </a:extLst>
          </p:cNvPr>
          <p:cNvSpPr/>
          <p:nvPr/>
        </p:nvSpPr>
        <p:spPr>
          <a:xfrm>
            <a:off x="935866" y="3173397"/>
            <a:ext cx="234264" cy="234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4C0AD4-644B-4BBE-ADCA-092753FC0C3A}"/>
              </a:ext>
            </a:extLst>
          </p:cNvPr>
          <p:cNvSpPr/>
          <p:nvPr/>
        </p:nvSpPr>
        <p:spPr>
          <a:xfrm>
            <a:off x="2702611" y="3167387"/>
            <a:ext cx="234264" cy="234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66A4B90-95C0-4B5A-8AFF-1CCC343DB386}"/>
              </a:ext>
            </a:extLst>
          </p:cNvPr>
          <p:cNvSpPr/>
          <p:nvPr/>
        </p:nvSpPr>
        <p:spPr>
          <a:xfrm>
            <a:off x="935866" y="4191247"/>
            <a:ext cx="234264" cy="234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797B346-18C3-437A-9C54-3691778F0379}"/>
              </a:ext>
            </a:extLst>
          </p:cNvPr>
          <p:cNvSpPr/>
          <p:nvPr/>
        </p:nvSpPr>
        <p:spPr>
          <a:xfrm>
            <a:off x="8469683" y="3372691"/>
            <a:ext cx="234264" cy="234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9AFE0AE-34C0-4EDB-B3B5-BFE54E1DF785}"/>
              </a:ext>
            </a:extLst>
          </p:cNvPr>
          <p:cNvSpPr/>
          <p:nvPr/>
        </p:nvSpPr>
        <p:spPr>
          <a:xfrm>
            <a:off x="8469683" y="3907037"/>
            <a:ext cx="234264" cy="234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D7ED6DB-62B2-4251-B5AE-347C9ED870DC}"/>
              </a:ext>
            </a:extLst>
          </p:cNvPr>
          <p:cNvSpPr/>
          <p:nvPr/>
        </p:nvSpPr>
        <p:spPr>
          <a:xfrm>
            <a:off x="8469683" y="4441383"/>
            <a:ext cx="234264" cy="234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674273-E976-4B6F-AD36-B90128497528}"/>
              </a:ext>
            </a:extLst>
          </p:cNvPr>
          <p:cNvSpPr txBox="1"/>
          <p:nvPr/>
        </p:nvSpPr>
        <p:spPr>
          <a:xfrm>
            <a:off x="8822988" y="3351323"/>
            <a:ext cx="214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SWICH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에서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 VLAN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영역 설정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CD3BD7F-FE34-4D7D-B3F0-210DA5C29066}"/>
              </a:ext>
            </a:extLst>
          </p:cNvPr>
          <p:cNvSpPr txBox="1"/>
          <p:nvPr/>
        </p:nvSpPr>
        <p:spPr>
          <a:xfrm>
            <a:off x="8822988" y="3885669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VLAN ACCESS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모드 설정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EC3A84-11E9-414C-B0B9-5BD1123FB5AE}"/>
              </a:ext>
            </a:extLst>
          </p:cNvPr>
          <p:cNvSpPr txBox="1"/>
          <p:nvPr/>
        </p:nvSpPr>
        <p:spPr>
          <a:xfrm>
            <a:off x="8822988" y="4416798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show run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명령어로 설정 확인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1ACD70-360C-4833-9DDA-5258879538A5}"/>
              </a:ext>
            </a:extLst>
          </p:cNvPr>
          <p:cNvSpPr txBox="1"/>
          <p:nvPr/>
        </p:nvSpPr>
        <p:spPr>
          <a:xfrm>
            <a:off x="8285593" y="2903818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설정 단계별 설명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D4635C8-2AC7-464A-8F0E-30F7BE69A0F9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D750C1-8396-4537-95DE-D1F7222A24D7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네트워크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0DA13D-6237-4E3B-B199-C61C87F5DCC3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VLAN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E2D678-DCDB-47A1-8CFD-D65C883235FE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NAT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0138AE-9EFE-4A4B-92E2-3E3BB8F58DAA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ACL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BE39124-E29F-4E05-938B-C354B5CB1EBF}"/>
              </a:ext>
            </a:extLst>
          </p:cNvPr>
          <p:cNvCxnSpPr/>
          <p:nvPr/>
        </p:nvCxnSpPr>
        <p:spPr>
          <a:xfrm>
            <a:off x="8051800" y="2903818"/>
            <a:ext cx="0" cy="307539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A0DF0CC-FBB6-44C4-B85A-FFE107BDDBF0}"/>
              </a:ext>
            </a:extLst>
          </p:cNvPr>
          <p:cNvSpPr txBox="1"/>
          <p:nvPr/>
        </p:nvSpPr>
        <p:spPr>
          <a:xfrm>
            <a:off x="1170130" y="2782334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VLAN </a:t>
            </a:r>
            <a:r>
              <a:rPr lang="en-US" altLang="ko-KR" sz="1400" b="1" dirty="0">
                <a:solidFill>
                  <a:schemeClr val="accent6"/>
                </a:solidFill>
                <a:latin typeface="SUIT Medium" pitchFamily="2" charset="-127"/>
                <a:ea typeface="SUIT Medium" pitchFamily="2" charset="-127"/>
              </a:rPr>
              <a:t>ACCESS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모드 설정</a:t>
            </a:r>
          </a:p>
        </p:txBody>
      </p:sp>
    </p:spTree>
    <p:extLst>
      <p:ext uri="{BB962C8B-B14F-4D97-AF65-F5344CB8AC3E}">
        <p14:creationId xmlns:p14="http://schemas.microsoft.com/office/powerpoint/2010/main" val="328193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DB12011-9699-4881-BB2F-F727ED6A485C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네트워크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(VLAN)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4ED0D-71D7-40C0-812E-C6DCB1E173AD}"/>
              </a:ext>
            </a:extLst>
          </p:cNvPr>
          <p:cNvSpPr txBox="1"/>
          <p:nvPr/>
        </p:nvSpPr>
        <p:spPr>
          <a:xfrm>
            <a:off x="1192212" y="1832076"/>
            <a:ext cx="5027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-VLAN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네트워크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트랙픽을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효율적으로 사용을 목적으로 설정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DF6C99-728F-40F1-8A9E-03E3200E5641}"/>
              </a:ext>
            </a:extLst>
          </p:cNvPr>
          <p:cNvSpPr txBox="1"/>
          <p:nvPr/>
        </p:nvSpPr>
        <p:spPr>
          <a:xfrm>
            <a:off x="1170130" y="2782334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VLAN </a:t>
            </a:r>
            <a:r>
              <a:rPr lang="en-US" altLang="ko-KR" sz="1400" b="1" dirty="0">
                <a:solidFill>
                  <a:schemeClr val="accent6"/>
                </a:solidFill>
                <a:latin typeface="SUIT Medium" pitchFamily="2" charset="-127"/>
                <a:ea typeface="SUIT Medium" pitchFamily="2" charset="-127"/>
              </a:rPr>
              <a:t>TRUNK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모드 설정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063856-002B-4AF3-A82E-973D0C99DBA7}"/>
              </a:ext>
            </a:extLst>
          </p:cNvPr>
          <p:cNvGrpSpPr/>
          <p:nvPr/>
        </p:nvGrpSpPr>
        <p:grpSpPr>
          <a:xfrm>
            <a:off x="1189380" y="3332160"/>
            <a:ext cx="5343395" cy="612321"/>
            <a:chOff x="730011" y="2422406"/>
            <a:chExt cx="3419952" cy="3919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CB76F9-13A8-417D-9731-0885FE3F0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8" b="54574"/>
            <a:stretch/>
          </p:blipFill>
          <p:spPr>
            <a:xfrm>
              <a:off x="730011" y="2510101"/>
              <a:ext cx="3419952" cy="16259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3B99F80-AA21-40F2-92C0-5E7D392C36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511" b="63181"/>
            <a:stretch/>
          </p:blipFill>
          <p:spPr>
            <a:xfrm>
              <a:off x="730011" y="2422406"/>
              <a:ext cx="3419952" cy="13965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45F515B-60F9-4FB7-BDE8-AF15C8E6E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7659"/>
            <a:stretch/>
          </p:blipFill>
          <p:spPr>
            <a:xfrm>
              <a:off x="730011" y="2672692"/>
              <a:ext cx="3419952" cy="14162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ACAAE83-F9AE-40BC-B16C-B8FF2645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80" y="4269502"/>
            <a:ext cx="4344154" cy="173029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7D5423F-768A-49E9-A390-5DCC2FDAEE53}"/>
              </a:ext>
            </a:extLst>
          </p:cNvPr>
          <p:cNvSpPr txBox="1"/>
          <p:nvPr/>
        </p:nvSpPr>
        <p:spPr>
          <a:xfrm>
            <a:off x="8822988" y="3345628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VLAN TRUNK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모드 설정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76A275-D180-45C8-9138-F3C9BA83A17C}"/>
              </a:ext>
            </a:extLst>
          </p:cNvPr>
          <p:cNvSpPr txBox="1"/>
          <p:nvPr/>
        </p:nvSpPr>
        <p:spPr>
          <a:xfrm>
            <a:off x="8822988" y="3879974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TRUNK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적용 확인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17153-2E24-4DC2-ACDB-84C2A4D4993A}"/>
              </a:ext>
            </a:extLst>
          </p:cNvPr>
          <p:cNvSpPr txBox="1"/>
          <p:nvPr/>
        </p:nvSpPr>
        <p:spPr>
          <a:xfrm>
            <a:off x="8285593" y="2898123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설정 단계별 설명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6C83484-8AE2-4289-AC7D-37DE4905AFB4}"/>
              </a:ext>
            </a:extLst>
          </p:cNvPr>
          <p:cNvSpPr/>
          <p:nvPr/>
        </p:nvSpPr>
        <p:spPr>
          <a:xfrm>
            <a:off x="935866" y="3173397"/>
            <a:ext cx="234264" cy="234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57D793A-5D1F-459D-BDFD-80790562EDBF}"/>
              </a:ext>
            </a:extLst>
          </p:cNvPr>
          <p:cNvSpPr/>
          <p:nvPr/>
        </p:nvSpPr>
        <p:spPr>
          <a:xfrm>
            <a:off x="935866" y="4191247"/>
            <a:ext cx="234264" cy="234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25F1D43-104D-4EC6-96AB-43740A46C9D5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21A849-132C-4D63-B7FF-496D58C9464A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네트워크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9AE8A0-7107-4D11-9E7E-0792AEC84FE3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VLAN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0AB346-CB98-494E-BF7E-F76FE660014A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NAT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60BFBB-E0CF-4147-87E7-37A840FA6106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ACL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FBC5D11-3D93-4E65-9767-6C81F76A7AAE}"/>
              </a:ext>
            </a:extLst>
          </p:cNvPr>
          <p:cNvSpPr/>
          <p:nvPr/>
        </p:nvSpPr>
        <p:spPr>
          <a:xfrm>
            <a:off x="8469683" y="3372691"/>
            <a:ext cx="234264" cy="234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D703E3D-5249-446E-AF70-7ED13DFA76F7}"/>
              </a:ext>
            </a:extLst>
          </p:cNvPr>
          <p:cNvSpPr/>
          <p:nvPr/>
        </p:nvSpPr>
        <p:spPr>
          <a:xfrm>
            <a:off x="8469683" y="3907037"/>
            <a:ext cx="234264" cy="234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E0F1C69-C81E-4078-AF7F-BAF27FAC98F4}"/>
              </a:ext>
            </a:extLst>
          </p:cNvPr>
          <p:cNvCxnSpPr/>
          <p:nvPr/>
        </p:nvCxnSpPr>
        <p:spPr>
          <a:xfrm>
            <a:off x="8051800" y="2903818"/>
            <a:ext cx="0" cy="307539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45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402656-C8D7-4A0D-8AF1-32B97F35F1FE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네트워크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(ACL)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E9F9E1-E056-4F99-9CD8-DBA31C99DFB9}"/>
              </a:ext>
            </a:extLst>
          </p:cNvPr>
          <p:cNvSpPr txBox="1"/>
          <p:nvPr/>
        </p:nvSpPr>
        <p:spPr>
          <a:xfrm>
            <a:off x="1192212" y="1832076"/>
            <a:ext cx="3730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-ACL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설정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경영부에서 개발부로 접근 제한 설정 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7F1ACDD-4028-4529-80BD-42707702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2894983"/>
            <a:ext cx="4112060" cy="289670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5AF82CE-2AF4-4A7A-BC85-D6A875636AAA}"/>
              </a:ext>
            </a:extLst>
          </p:cNvPr>
          <p:cNvSpPr/>
          <p:nvPr/>
        </p:nvSpPr>
        <p:spPr>
          <a:xfrm>
            <a:off x="1062290" y="4868423"/>
            <a:ext cx="1503774" cy="8096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ED9EDCD-A87C-4153-BB70-3BF914C86577}"/>
              </a:ext>
            </a:extLst>
          </p:cNvPr>
          <p:cNvSpPr/>
          <p:nvPr/>
        </p:nvSpPr>
        <p:spPr>
          <a:xfrm>
            <a:off x="3607707" y="4868423"/>
            <a:ext cx="1211943" cy="8096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EA76A13D-D7A6-4B00-9EDA-653EDE04E846}"/>
              </a:ext>
            </a:extLst>
          </p:cNvPr>
          <p:cNvSpPr/>
          <p:nvPr/>
        </p:nvSpPr>
        <p:spPr>
          <a:xfrm rot="5400000">
            <a:off x="2882524" y="5061050"/>
            <a:ext cx="221803" cy="424370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F08D57-D8FC-4759-A71E-43C88107203D}"/>
              </a:ext>
            </a:extLst>
          </p:cNvPr>
          <p:cNvSpPr txBox="1"/>
          <p:nvPr/>
        </p:nvSpPr>
        <p:spPr>
          <a:xfrm>
            <a:off x="2660650" y="5446159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SUIT Medium" pitchFamily="2" charset="-127"/>
                <a:ea typeface="SUIT Medium" pitchFamily="2" charset="-127"/>
              </a:rPr>
              <a:t>접근 불가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E4357F73-066A-4E2C-A60B-F5721ABE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59" y="3902791"/>
            <a:ext cx="6045903" cy="3447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E784EA9-7F73-4F62-9657-94FAB9622D7E}"/>
              </a:ext>
            </a:extLst>
          </p:cNvPr>
          <p:cNvSpPr txBox="1"/>
          <p:nvPr/>
        </p:nvSpPr>
        <p:spPr>
          <a:xfrm>
            <a:off x="5420119" y="3437908"/>
            <a:ext cx="6107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30.30.30.0/24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대역의 경영부에서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10.10.10.0/26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대역의 개발부로 접근 제한 설정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EBDF679-BB70-4E17-A2E3-0DE42D437E0F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69C641-ADFA-4DF2-845D-DB716E2153F2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네트워크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E780C2-DD35-451F-BF92-B4CF5724621D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VLAN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69EB0D-A21A-489A-9E6B-1D7986BA8BF0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NAT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4142E9-DB90-4E1E-8E32-1560012A43FC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ACL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61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4AA3F-858B-4FA1-9D28-CFE0DE77C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961" y="2526089"/>
            <a:ext cx="2535555" cy="1805822"/>
          </a:xfrm>
          <a:noFill/>
        </p:spPr>
        <p:txBody>
          <a:bodyPr anchor="ctr" anchorCtr="0">
            <a:noAutofit/>
          </a:bodyPr>
          <a:lstStyle/>
          <a:p>
            <a:pPr algn="l"/>
            <a:r>
              <a:rPr lang="en-US" altLang="ko-KR" sz="25800" dirty="0">
                <a:solidFill>
                  <a:schemeClr val="bg1">
                    <a:lumMod val="75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4</a:t>
            </a:r>
            <a:endParaRPr lang="ko-KR" altLang="en-US" sz="31000" dirty="0">
              <a:solidFill>
                <a:schemeClr val="bg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087C03-F4D8-4DFB-AF6D-147B056901BF}"/>
              </a:ext>
            </a:extLst>
          </p:cNvPr>
          <p:cNvSpPr/>
          <p:nvPr/>
        </p:nvSpPr>
        <p:spPr>
          <a:xfrm>
            <a:off x="7512936" y="1678126"/>
            <a:ext cx="2535555" cy="3627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서버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01. DNS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 </a:t>
            </a:r>
          </a:p>
          <a:p>
            <a:pPr algn="r"/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02. DHCP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03. FTP</a:t>
            </a:r>
          </a:p>
          <a:p>
            <a:pPr algn="r"/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04. MAIL</a:t>
            </a:r>
          </a:p>
          <a:p>
            <a:pPr algn="r"/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05. DBMS</a:t>
            </a:r>
          </a:p>
          <a:p>
            <a:pPr algn="r"/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06. WEB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8F585E-EF23-4EAD-9F2F-3FC78A931AAB}"/>
              </a:ext>
            </a:extLst>
          </p:cNvPr>
          <p:cNvCxnSpPr>
            <a:cxnSpLocks/>
          </p:cNvCxnSpPr>
          <p:nvPr/>
        </p:nvCxnSpPr>
        <p:spPr>
          <a:xfrm>
            <a:off x="7585961" y="2124313"/>
            <a:ext cx="28153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50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(DNS)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3499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1. DNS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서비스를 위한 패키지 설치 및 환경 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E1CFAB-2027-475D-8430-CA8531C23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93" y="3307058"/>
            <a:ext cx="4427627" cy="192114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2908498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2.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Named..conf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파일 설정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3285441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4F42F0-D597-4CF7-BD1A-CD4EB6603B6D}"/>
              </a:ext>
            </a:extLst>
          </p:cNvPr>
          <p:cNvSpPr/>
          <p:nvPr/>
        </p:nvSpPr>
        <p:spPr>
          <a:xfrm>
            <a:off x="3986213" y="3481913"/>
            <a:ext cx="357188" cy="1743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37B3608-D4FF-479B-B731-DAED688EFBAA}"/>
              </a:ext>
            </a:extLst>
          </p:cNvPr>
          <p:cNvSpPr/>
          <p:nvPr/>
        </p:nvSpPr>
        <p:spPr>
          <a:xfrm>
            <a:off x="3846512" y="4337459"/>
            <a:ext cx="357188" cy="1743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CD02BCF-9346-4C7F-B90F-65E20B393F87}"/>
              </a:ext>
            </a:extLst>
          </p:cNvPr>
          <p:cNvSpPr/>
          <p:nvPr/>
        </p:nvSpPr>
        <p:spPr>
          <a:xfrm>
            <a:off x="3526744" y="4733925"/>
            <a:ext cx="676956" cy="58505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B65226-4208-4FEB-861B-9A759BD1B7B7}"/>
              </a:ext>
            </a:extLst>
          </p:cNvPr>
          <p:cNvSpPr txBox="1"/>
          <p:nvPr/>
        </p:nvSpPr>
        <p:spPr>
          <a:xfrm>
            <a:off x="7315200" y="3998250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Any / no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변경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77CF7FA-064D-49BA-A63F-B55225C16424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4343401" y="3569112"/>
            <a:ext cx="2971799" cy="583027"/>
          </a:xfrm>
          <a:prstGeom prst="bentConnector3">
            <a:avLst>
              <a:gd name="adj1" fmla="val 7820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777C5A5-A197-4BD4-B928-5F8D40FBA58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4203700" y="4152139"/>
            <a:ext cx="3111500" cy="272519"/>
          </a:xfrm>
          <a:prstGeom prst="bentConnector3">
            <a:avLst>
              <a:gd name="adj1" fmla="val 793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1851391-87E5-4964-86DD-A5B8F1783C9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203700" y="4152139"/>
            <a:ext cx="3111500" cy="874314"/>
          </a:xfrm>
          <a:prstGeom prst="bentConnector3">
            <a:avLst>
              <a:gd name="adj1" fmla="val 793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822FE467-F147-4D57-8BF0-543A7ABFE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93" y="5782202"/>
            <a:ext cx="2922048" cy="6947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25C0C56-900E-4291-8A81-56B829C102E2}"/>
              </a:ext>
            </a:extLst>
          </p:cNvPr>
          <p:cNvSpPr txBox="1"/>
          <p:nvPr/>
        </p:nvSpPr>
        <p:spPr>
          <a:xfrm>
            <a:off x="1187037" y="5390353"/>
            <a:ext cx="2847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3.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ppk.com.zone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파일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설정 및 생성</a:t>
            </a: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0EC60553-4D93-4641-A904-D7E89AC988D9}"/>
              </a:ext>
            </a:extLst>
          </p:cNvPr>
          <p:cNvSpPr/>
          <p:nvPr/>
        </p:nvSpPr>
        <p:spPr>
          <a:xfrm rot="16200000">
            <a:off x="1748367" y="5791879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9EF3EB6-822C-430D-9B22-CA8EC0E89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993" y="2578898"/>
            <a:ext cx="4427627" cy="25708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75997A3-DF8F-4B0A-BDE2-E9FAC0598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993" y="2286022"/>
            <a:ext cx="4229690" cy="228632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E182133-701C-4E90-9C6E-37625E61ECA9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468D07-A1D0-40DF-B636-BF3815DAD31E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F5FE53-319F-45F0-849C-09ED69E16A14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81F1BB-CE9B-4E2C-8333-563284F263AB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DB1206-D41F-474E-99E0-75A6ADD23EEB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104411-BD0E-4EF8-9DFE-B663CCFD193C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EDD21F-A56E-4E53-86FE-B962BB4480CA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AF5940-51AF-46D4-B646-8A90F43A29C5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286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(DNS)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716597-8E0E-4AE1-9D49-63E962AE5488}"/>
              </a:ext>
            </a:extLst>
          </p:cNvPr>
          <p:cNvSpPr txBox="1"/>
          <p:nvPr/>
        </p:nvSpPr>
        <p:spPr>
          <a:xfrm>
            <a:off x="1182594" y="3856037"/>
            <a:ext cx="6532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5.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chown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명령어 사용하여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ppk.com.zone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파일 그룹 권한을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root  -&gt; named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로 수정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2FB29EFE-B6B7-4131-9349-D70A7C57C416}"/>
              </a:ext>
            </a:extLst>
          </p:cNvPr>
          <p:cNvSpPr/>
          <p:nvPr/>
        </p:nvSpPr>
        <p:spPr>
          <a:xfrm rot="16200000">
            <a:off x="1748366" y="4220989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0ABA181-D5A9-4EE2-9374-62A22C419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68"/>
          <a:stretch/>
        </p:blipFill>
        <p:spPr>
          <a:xfrm>
            <a:off x="2073117" y="2274887"/>
            <a:ext cx="6118383" cy="62385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4F69BCD-531F-4499-A063-FC917F95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97" y="4242775"/>
            <a:ext cx="4453703" cy="1511078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2C5C621-D43B-4D85-8EBF-F1E7419BF4ED}"/>
              </a:ext>
            </a:extLst>
          </p:cNvPr>
          <p:cNvSpPr/>
          <p:nvPr/>
        </p:nvSpPr>
        <p:spPr>
          <a:xfrm>
            <a:off x="3883932" y="2714692"/>
            <a:ext cx="2304688" cy="1757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288CD96-21DF-4CC6-A77A-95EBF3AEB550}"/>
              </a:ext>
            </a:extLst>
          </p:cNvPr>
          <p:cNvSpPr/>
          <p:nvPr/>
        </p:nvSpPr>
        <p:spPr>
          <a:xfrm>
            <a:off x="7715017" y="5480050"/>
            <a:ext cx="838433" cy="15188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827875-EC9E-44CF-8552-0F59C07E0E42}"/>
              </a:ext>
            </a:extLst>
          </p:cNvPr>
          <p:cNvSpPr txBox="1"/>
          <p:nvPr/>
        </p:nvSpPr>
        <p:spPr>
          <a:xfrm>
            <a:off x="1192212" y="1832076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4.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ppk.com.zone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3E23C14E-EEEA-4BC1-9ADB-0C1D03FBB991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F22DAF8-7481-4A66-AF19-5F76D02F4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962"/>
          <a:stretch/>
        </p:blipFill>
        <p:spPr>
          <a:xfrm>
            <a:off x="2073117" y="2898739"/>
            <a:ext cx="6118383" cy="244548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644AFC7-4159-4791-9A37-F5EC0D0D40AD}"/>
              </a:ext>
            </a:extLst>
          </p:cNvPr>
          <p:cNvSpPr/>
          <p:nvPr/>
        </p:nvSpPr>
        <p:spPr>
          <a:xfrm>
            <a:off x="6871063" y="2993850"/>
            <a:ext cx="844732" cy="1757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D0B0A7FF-C07A-432A-87C0-83DBCDCE71F0}"/>
              </a:ext>
            </a:extLst>
          </p:cNvPr>
          <p:cNvCxnSpPr>
            <a:cxnSpLocks/>
            <a:stCxn id="46" idx="3"/>
            <a:endCxn id="54" idx="0"/>
          </p:cNvCxnSpPr>
          <p:nvPr/>
        </p:nvCxnSpPr>
        <p:spPr>
          <a:xfrm>
            <a:off x="6188620" y="2802561"/>
            <a:ext cx="1104809" cy="19128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65068080-3FA7-4F70-97B2-6F45F870F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116" y="4243411"/>
            <a:ext cx="4517902" cy="1510442"/>
          </a:xfrm>
          <a:prstGeom prst="rect">
            <a:avLst/>
          </a:prstGeom>
        </p:spPr>
      </p:pic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0CF82AA-5D02-4BA6-BC51-F3AF1CF31DD5}"/>
              </a:ext>
            </a:extLst>
          </p:cNvPr>
          <p:cNvSpPr/>
          <p:nvPr/>
        </p:nvSpPr>
        <p:spPr>
          <a:xfrm>
            <a:off x="2940957" y="5454857"/>
            <a:ext cx="838433" cy="15188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D4EB027-109B-4406-9E36-3BD19638D6F8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412AEE-D458-4ED8-BE69-14E9FBE972F3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C6B4F0-74C9-4F6C-86B8-9AE53E145752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ECF24F-1282-4B3D-BA25-F11527DDA261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8F2A7B-B0A3-40B5-BAA6-5BAFFA529544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7A14D8-495B-48E6-A9E7-2F457E988D00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CA94A0-EC93-4851-A518-DA8F7A36F5E6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220179-AE9C-485D-B4F6-A3624182D1AF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81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(DNS)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29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6.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ppk.com.zone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파일 수정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4400748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7. DNS service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실행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4777691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FB5085-B498-4281-B120-7DAE907D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117" y="2251342"/>
            <a:ext cx="4719783" cy="20584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4BDEE6-1E59-4AF0-8E70-6DCB0B6AE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119" y="4799476"/>
            <a:ext cx="2899894" cy="16902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A6EECE-EA57-46F3-8289-E36F57D56193}"/>
              </a:ext>
            </a:extLst>
          </p:cNvPr>
          <p:cNvSpPr txBox="1"/>
          <p:nvPr/>
        </p:nvSpPr>
        <p:spPr>
          <a:xfrm>
            <a:off x="5103031" y="4708525"/>
            <a:ext cx="4557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nslookup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명령어를 사용하여 다른 서버에서 작동하는지 확인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B37E1E-0CA5-4F88-B9FE-FE64115E16F7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F966D1-BB9C-4AB0-876F-E914B39C3334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5E93CF-A8D4-4C73-A504-26836908AC47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EE5AC0-34F2-499A-A351-0E40E228FC7F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F2152D-2C61-4A80-9839-15F811707FC3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4E13B1-9636-4B4A-9873-4550666332BE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0E8AAD-BB56-47C1-95E6-8648C79A8CBE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5C317F-9598-49B0-AE46-60F172B233A0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540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(DNS)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5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8.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개발부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pc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DNS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작동 확인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46EABE-F5F4-442A-A33B-20A36FD9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18" y="2241816"/>
            <a:ext cx="6664482" cy="320080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BB0E874-4A64-4AFA-8393-A8F94FCCCA01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0DD28C-CA68-410A-9283-879CC3FB0926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10212D-A98C-4B46-A52B-FEA843F30577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67C6CB-7C69-444B-894A-BAB2D40B474B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DD870-1E76-48D7-AD2E-306362619065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84524C-3986-4B8E-AC8E-6FB31E327817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2448EC-133C-467D-B8C2-8B567B15DDEC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5C888B-6986-45F5-B307-8838C916ECD3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19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2331F0-CF14-4AD4-8EDC-4DF417494185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CF98A4-BE0C-4F79-AB30-006C93A1EEA5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523C4B-5F96-4C5C-81BD-2918CF2B192E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3F7FAB-57EA-4EA4-91FE-5CE8914DD79B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(DHCP)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717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1. DHCP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서비스를 위한 패키지 설치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3048198"/>
            <a:ext cx="5955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2.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dhcp.conf.sample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 파일을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etc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dhcp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디렉터리 하위에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dhcp.conf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로 복사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3425141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5C0C56-900E-4291-8A81-56B829C102E2}"/>
              </a:ext>
            </a:extLst>
          </p:cNvPr>
          <p:cNvSpPr txBox="1"/>
          <p:nvPr/>
        </p:nvSpPr>
        <p:spPr>
          <a:xfrm>
            <a:off x="1187037" y="4212883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및 각 팀별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Pool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생성</a:t>
            </a: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0EC60553-4D93-4641-A904-D7E89AC988D9}"/>
              </a:ext>
            </a:extLst>
          </p:cNvPr>
          <p:cNvSpPr/>
          <p:nvPr/>
        </p:nvSpPr>
        <p:spPr>
          <a:xfrm rot="16200000">
            <a:off x="1748367" y="4614409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F165E9-CDA5-40B7-A62C-D75558F3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3" y="2255924"/>
            <a:ext cx="4139963" cy="2504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64DFE53-937A-49B6-81CF-CF7B6FF1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93" y="2574389"/>
            <a:ext cx="4302526" cy="2137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841D161-D6C4-45A2-B477-EEF8296D1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38"/>
          <a:stretch/>
        </p:blipFill>
        <p:spPr>
          <a:xfrm>
            <a:off x="2089091" y="3430424"/>
            <a:ext cx="8223309" cy="4048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070B338-902A-412F-BDF8-14048475F9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025"/>
          <a:stretch/>
        </p:blipFill>
        <p:spPr>
          <a:xfrm>
            <a:off x="2140975" y="4636193"/>
            <a:ext cx="3822215" cy="185866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B187930-BD9D-4F14-807B-281AF8B2C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682" b="48453"/>
          <a:stretch/>
        </p:blipFill>
        <p:spPr>
          <a:xfrm>
            <a:off x="6111016" y="4639238"/>
            <a:ext cx="3822215" cy="185046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57E10FB-9E58-40E7-A08E-6269B8E93691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7B1417-CE8E-48D7-A434-3B62EC29BC66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5E10F9-1664-4870-803F-D1DC66BC7AC5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EDEB02-3B61-4A88-9297-E5DB2FFCEA7F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0A9576-49C2-4379-8F20-E6B8B72CF220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2EC5-3D16-4F21-9BD2-91FAA7E4EB4E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ED005E-3C7C-47B4-B9AE-5F156AE720A4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396B45-EE5A-4316-9E1B-7B9B6E3AFEEE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6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EEB718-3DB6-4F83-B00D-3D6A4DFF7684}"/>
              </a:ext>
            </a:extLst>
          </p:cNvPr>
          <p:cNvSpPr/>
          <p:nvPr/>
        </p:nvSpPr>
        <p:spPr>
          <a:xfrm>
            <a:off x="0" y="0"/>
            <a:ext cx="17722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34AA3F-858B-4FA1-9D28-CFE0DE77C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337" y="664001"/>
            <a:ext cx="3494863" cy="791278"/>
          </a:xfrm>
          <a:noFill/>
        </p:spPr>
        <p:txBody>
          <a:bodyPr anchor="ctr" anchorCtr="0">
            <a:normAutofit/>
          </a:bodyPr>
          <a:lstStyle/>
          <a:p>
            <a:pPr algn="l"/>
            <a:r>
              <a:rPr lang="en-US" altLang="ko-KR" sz="4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9F5FB-5750-453C-A8E8-896440944251}"/>
              </a:ext>
            </a:extLst>
          </p:cNvPr>
          <p:cNvSpPr txBox="1"/>
          <p:nvPr/>
        </p:nvSpPr>
        <p:spPr>
          <a:xfrm>
            <a:off x="8571582" y="1705213"/>
            <a:ext cx="16257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개요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토폴로지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네트워크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서버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B9F6B0-2FEB-44E2-BC72-8434B5545964}"/>
              </a:ext>
            </a:extLst>
          </p:cNvPr>
          <p:cNvCxnSpPr>
            <a:cxnSpLocks/>
          </p:cNvCxnSpPr>
          <p:nvPr/>
        </p:nvCxnSpPr>
        <p:spPr>
          <a:xfrm>
            <a:off x="2080437" y="1362313"/>
            <a:ext cx="86383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395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(DHCP)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4166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4. VLAN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을 설정한 라우터에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ip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helper-address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설정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3097182"/>
            <a:ext cx="3089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5.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개발부 개발팀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PC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IP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동적할당 확인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346142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0B2C3D-49BE-42E3-A597-E3BB99D7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3" y="2256300"/>
            <a:ext cx="4546961" cy="4003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0A81EF-72AB-4E60-9071-5819C694E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06" y="3495911"/>
            <a:ext cx="4402632" cy="299379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B12DBFF-23A2-4728-B45E-C115DF0B5D1D}"/>
              </a:ext>
            </a:extLst>
          </p:cNvPr>
          <p:cNvSpPr/>
          <p:nvPr/>
        </p:nvSpPr>
        <p:spPr>
          <a:xfrm>
            <a:off x="2600325" y="5605075"/>
            <a:ext cx="2678685" cy="1358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3FEC44C-661A-40C4-BBF5-4C1E3823CE83}"/>
              </a:ext>
            </a:extLst>
          </p:cNvPr>
          <p:cNvSpPr/>
          <p:nvPr/>
        </p:nvSpPr>
        <p:spPr>
          <a:xfrm>
            <a:off x="2600325" y="6039525"/>
            <a:ext cx="2678685" cy="1358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F2D547-55B6-434C-908B-5F177848209B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B0582C-C4DD-4CB4-84D7-197920C7C7D4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69B53A-A0E7-42F4-A77E-65D283D92BEA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BF8750-9F4F-436B-B280-2E09E942ACDA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B901507-0383-462E-AD53-1498BB2D26A0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CB6698-68C2-45D1-BED3-849D3CF256AC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9103F9-A072-40E4-9567-8622970C091D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566F79-B467-4570-B5F0-5E485E23E129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74DB36-805E-4336-AA45-7A743A935C29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CEDD73-CB97-4E2B-862C-86D5EFCCA57A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568A8D-37E5-45B1-B3AF-84B3B6ADA276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3F24CA-56EA-4DC3-9F82-D49E6D112A38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35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(DHCP)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754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6. DHCP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서비스를 위한 패키지 설치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3124398"/>
            <a:ext cx="5955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7.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dhcp.conf.sample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 파일을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etc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dhcp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디렉터리 하위에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dhcp.conf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로 복사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3501341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5C0C56-900E-4291-8A81-56B829C102E2}"/>
              </a:ext>
            </a:extLst>
          </p:cNvPr>
          <p:cNvSpPr txBox="1"/>
          <p:nvPr/>
        </p:nvSpPr>
        <p:spPr>
          <a:xfrm>
            <a:off x="1187037" y="4212883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8.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및 각 팀별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Pool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생성</a:t>
            </a: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0EC60553-4D93-4641-A904-D7E89AC988D9}"/>
              </a:ext>
            </a:extLst>
          </p:cNvPr>
          <p:cNvSpPr/>
          <p:nvPr/>
        </p:nvSpPr>
        <p:spPr>
          <a:xfrm rot="16200000">
            <a:off x="1748367" y="4614409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F165E9-CDA5-40B7-A62C-D75558F3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3" y="2255924"/>
            <a:ext cx="4139963" cy="2504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64DFE53-937A-49B6-81CF-CF7B6FF1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93" y="2574389"/>
            <a:ext cx="4302526" cy="2137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841D161-D6C4-45A2-B477-EEF8296D1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38"/>
          <a:stretch/>
        </p:blipFill>
        <p:spPr>
          <a:xfrm>
            <a:off x="2089091" y="3506624"/>
            <a:ext cx="8223309" cy="4048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070B338-902A-412F-BDF8-14048475F9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025"/>
          <a:stretch/>
        </p:blipFill>
        <p:spPr>
          <a:xfrm>
            <a:off x="2140975" y="4636192"/>
            <a:ext cx="3815325" cy="185531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B187930-BD9D-4F14-807B-281AF8B2C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682" b="48453"/>
          <a:stretch/>
        </p:blipFill>
        <p:spPr>
          <a:xfrm>
            <a:off x="6314216" y="4639237"/>
            <a:ext cx="3815325" cy="18471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33B326-45BB-48DA-B132-327F5C851AF8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5A4EE9-09E4-4A25-A12B-5292DFB7415F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3B969A-9B37-4AC8-AA54-01D28BF31BC5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CC8B09-5E47-463B-89A8-0DABAFF5739E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A0A367-3018-4D41-A5DE-0075371001C3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9D59E7-4AB8-4DE4-B938-5A77ABFFC1F2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069BA7-8A92-460C-A706-CFCCAFC09CA8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1E9930-A68B-40F4-B1D1-9ECD88A7A4F6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0F4F47-78DE-41BE-943D-CD8AA4A9A4D4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007A21-A7CD-4912-B6C0-BBE714829245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9156AE-C3DB-44BB-852A-E94393EE4633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C17689-43EE-4CC1-9051-4E238C305318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557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(FTP)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1. FTP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서비스를 위한 패키지 설치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3156148"/>
            <a:ext cx="341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상위경로 이동은 관리자만 가능한 환경설정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3533091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65F862-7099-42F8-A7B8-B8B1BA136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04" b="97943"/>
          <a:stretch/>
        </p:blipFill>
        <p:spPr>
          <a:xfrm>
            <a:off x="2089091" y="2262009"/>
            <a:ext cx="4852089" cy="2137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CC9E83-FD00-4D46-8105-2EFD55E3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65" b="97289"/>
          <a:stretch/>
        </p:blipFill>
        <p:spPr>
          <a:xfrm>
            <a:off x="2089091" y="2499940"/>
            <a:ext cx="4975627" cy="2772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3968CD-3F14-44D2-A639-D1924DE8A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91" y="3566776"/>
            <a:ext cx="3867690" cy="1152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EAFA58-B87E-4AA2-AB45-8B02F404B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091" y="4822313"/>
            <a:ext cx="3605349" cy="2982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5D425D-EC78-4C86-831C-73FF65EF2EC8}"/>
              </a:ext>
            </a:extLst>
          </p:cNvPr>
          <p:cNvSpPr txBox="1"/>
          <p:nvPr/>
        </p:nvSpPr>
        <p:spPr>
          <a:xfrm>
            <a:off x="5772270" y="4822313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익명접속 금지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1196B1-B0B4-4ECB-82B3-8A14DC13BF6B}"/>
              </a:ext>
            </a:extLst>
          </p:cNvPr>
          <p:cNvSpPr/>
          <p:nvPr/>
        </p:nvSpPr>
        <p:spPr>
          <a:xfrm>
            <a:off x="2009254" y="4929969"/>
            <a:ext cx="991122" cy="1358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4394D9-02D5-4B3E-AD6A-57AE507FB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7" t="1" r="19897" b="43639"/>
          <a:stretch/>
        </p:blipFill>
        <p:spPr>
          <a:xfrm>
            <a:off x="2089091" y="5657647"/>
            <a:ext cx="3036447" cy="4288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AA2614-8619-4E42-AE90-7F6FEDBDF96A}"/>
              </a:ext>
            </a:extLst>
          </p:cNvPr>
          <p:cNvSpPr txBox="1"/>
          <p:nvPr/>
        </p:nvSpPr>
        <p:spPr>
          <a:xfrm>
            <a:off x="1187037" y="5235233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상위 이동 관리자 수정 및 변경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216B8589-1BD9-45A5-9E89-420323B99CFD}"/>
              </a:ext>
            </a:extLst>
          </p:cNvPr>
          <p:cNvSpPr/>
          <p:nvPr/>
        </p:nvSpPr>
        <p:spPr>
          <a:xfrm rot="16200000">
            <a:off x="1748367" y="5636759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79734DF-0091-4403-99E2-6518D992E103}"/>
              </a:ext>
            </a:extLst>
          </p:cNvPr>
          <p:cNvSpPr/>
          <p:nvPr/>
        </p:nvSpPr>
        <p:spPr>
          <a:xfrm>
            <a:off x="1971199" y="5942729"/>
            <a:ext cx="510064" cy="1358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0B4D965-B28F-4F7E-B3D8-F99BE41CA77A}"/>
              </a:ext>
            </a:extLst>
          </p:cNvPr>
          <p:cNvSpPr/>
          <p:nvPr/>
        </p:nvSpPr>
        <p:spPr>
          <a:xfrm>
            <a:off x="1987756" y="3932760"/>
            <a:ext cx="1896176" cy="32077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4699AED-DAD7-4EAD-AD68-60F1B3D9663C}"/>
              </a:ext>
            </a:extLst>
          </p:cNvPr>
          <p:cNvSpPr/>
          <p:nvPr/>
        </p:nvSpPr>
        <p:spPr>
          <a:xfrm>
            <a:off x="1971198" y="4364105"/>
            <a:ext cx="3236527" cy="2291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D679BA-8AEF-42B3-B343-88DCA4FC8E0E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EB5C55-71C9-4AFD-8B5B-BBCE2A4D1570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B8FF0F-36BB-4FE7-B9CA-7815960D29DC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108032-57B3-492E-87C4-431858F492AE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19E5642-3B0E-4F87-97C7-FEDC82F275AC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C80A74-BF06-49A6-AC81-7E8B4F15369C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A121D3-514A-4B19-8272-0CAABE51D17C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909A11-D06F-4D85-A569-1709406A59C7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FA66D1-3D17-4788-B3A8-2FA89F25DD77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375A76-0F8B-4C9E-8EE4-9715D62098AB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49FD98-C559-4621-8B1B-7ED87D4CEA77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B4ED51-E209-44BB-B32C-69FA004EB7AD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720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(FTP)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593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4.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디렉터리 소유권 및 허가권 설정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3375223"/>
            <a:ext cx="259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5.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상위경로 이동은 관리자만 가능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3752166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3968CD-3F14-44D2-A639-D1924DE8A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91" y="3785851"/>
            <a:ext cx="3867690" cy="1152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EAFA58-B87E-4AA2-AB45-8B02F404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091" y="5041388"/>
            <a:ext cx="3605349" cy="2982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5D425D-EC78-4C86-831C-73FF65EF2EC8}"/>
              </a:ext>
            </a:extLst>
          </p:cNvPr>
          <p:cNvSpPr txBox="1"/>
          <p:nvPr/>
        </p:nvSpPr>
        <p:spPr>
          <a:xfrm>
            <a:off x="3034790" y="5283298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익명접속 금지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1196B1-B0B4-4ECB-82B3-8A14DC13BF6B}"/>
              </a:ext>
            </a:extLst>
          </p:cNvPr>
          <p:cNvSpPr/>
          <p:nvPr/>
        </p:nvSpPr>
        <p:spPr>
          <a:xfrm>
            <a:off x="2009254" y="5149044"/>
            <a:ext cx="991122" cy="1358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644AB8F-6065-4250-996F-08EDDAB27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86" y="2256300"/>
            <a:ext cx="4667901" cy="43821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635597-0963-4FB0-9117-A70BBFE613E1}"/>
              </a:ext>
            </a:extLst>
          </p:cNvPr>
          <p:cNvSpPr/>
          <p:nvPr/>
        </p:nvSpPr>
        <p:spPr>
          <a:xfrm>
            <a:off x="2089090" y="2180068"/>
            <a:ext cx="2030063" cy="5882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EB1B48-9778-4FFD-8BE3-84D989008B15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C7AD79-9694-4EAD-9519-E1ABECCAD872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36B9E9-2834-47F2-B26B-ED775284069C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BC5C71-5C8E-45B6-BE24-FEF56F28B42D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B555504-5A86-425E-AE7A-FDFD5B93DAE3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9356E9-B93F-45E9-83B6-6F147C434AD7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EE6612-4318-48BB-B987-493E319BFA68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D3B518-7D62-4861-84FB-67E6290E49FC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E91064-C426-4323-A10E-F1457EDDFE7A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A15243-308B-4A6E-A010-1C4413217628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A84AD2-D9F0-4F82-8C05-F2DA5203E4D9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2B0764-A6E7-4761-83A7-70D40968673A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959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(FTP)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747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6.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개발팀은 모든 디렉터리 이동 가능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3993532"/>
            <a:ext cx="5368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7.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기획팀은 접근할 수 있는 디렉터리로만 이동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(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검색 시 오류 메시지 생성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437047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079B65-985A-4C7F-ACC9-51E618DB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65" y="2198686"/>
            <a:ext cx="5477920" cy="139750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635597-0963-4FB0-9117-A70BBFE613E1}"/>
              </a:ext>
            </a:extLst>
          </p:cNvPr>
          <p:cNvSpPr/>
          <p:nvPr/>
        </p:nvSpPr>
        <p:spPr>
          <a:xfrm>
            <a:off x="2089091" y="2180068"/>
            <a:ext cx="1054704" cy="143891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AD83D72-1AFC-4F91-8214-42F87601BCBE}"/>
              </a:ext>
            </a:extLst>
          </p:cNvPr>
          <p:cNvSpPr/>
          <p:nvPr/>
        </p:nvSpPr>
        <p:spPr>
          <a:xfrm>
            <a:off x="3776449" y="2355951"/>
            <a:ext cx="3867690" cy="11526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52B917-AC6F-4842-9855-299D78BC6762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78C29B-0746-4A96-920E-C4F308D58797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E35429-2460-4B9A-9B6D-C7B637B44CD1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629D6D-0222-4EF6-B6C6-AB431D3D31A2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C8E1809-0609-4018-9C08-D801C0A6D7F2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29F1A8-8AAC-4BF4-90B9-A26E68D5AB2C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37E4F64-D0D6-41CD-955C-6FE53DF7321B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88697C-6E2E-4833-B10A-953AC188C817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088BDC-743E-4045-8945-F59EF640E755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D63FBC-3B52-4F0F-8F31-8685495C67ED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D1FF9F-E8F3-46C5-9960-4A82B55B0702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253F6A-C168-4544-B32E-1A7B6AF6F843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6BAC6C7-3799-4920-81A8-D459ABAC1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38" b="22324"/>
          <a:stretch/>
        </p:blipFill>
        <p:spPr>
          <a:xfrm>
            <a:off x="2089092" y="4392261"/>
            <a:ext cx="3373714" cy="209743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D36BEA6-1A05-44C2-B750-849A41D29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252" y="4446543"/>
            <a:ext cx="4238774" cy="583700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662E194-0EED-4FC7-81D7-05E55E20CD82}"/>
              </a:ext>
            </a:extLst>
          </p:cNvPr>
          <p:cNvSpPr/>
          <p:nvPr/>
        </p:nvSpPr>
        <p:spPr>
          <a:xfrm>
            <a:off x="4301012" y="5273624"/>
            <a:ext cx="591866" cy="35249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2BB0DC1-D0AF-4B0F-88F9-070FA093F80F}"/>
              </a:ext>
            </a:extLst>
          </p:cNvPr>
          <p:cNvCxnSpPr>
            <a:cxnSpLocks/>
            <a:stCxn id="43" idx="0"/>
            <a:endCxn id="41" idx="1"/>
          </p:cNvCxnSpPr>
          <p:nvPr/>
        </p:nvCxnSpPr>
        <p:spPr>
          <a:xfrm flipV="1">
            <a:off x="4596945" y="4738393"/>
            <a:ext cx="1372307" cy="5352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434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(MAIL)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59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1. FTP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서비스를 위한 패키지 설치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2603698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2. /etc/postfix/mail.cf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파일 수정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2980641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0CC1FD-D4AA-4E8D-BA8C-6703C1B10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91" y="2255316"/>
            <a:ext cx="5325218" cy="219106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7CC9B56A-0380-4FEF-81B5-F08AE64C5E7F}"/>
              </a:ext>
            </a:extLst>
          </p:cNvPr>
          <p:cNvGrpSpPr/>
          <p:nvPr/>
        </p:nvGrpSpPr>
        <p:grpSpPr>
          <a:xfrm>
            <a:off x="2738427" y="3002426"/>
            <a:ext cx="7616063" cy="1359404"/>
            <a:chOff x="2089091" y="3554876"/>
            <a:chExt cx="4572966" cy="81623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E2723AE-5139-42FD-930B-31C1F0A92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087"/>
            <a:stretch/>
          </p:blipFill>
          <p:spPr>
            <a:xfrm>
              <a:off x="2089091" y="3554876"/>
              <a:ext cx="4572966" cy="9238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81A92F2-9D28-4F09-8259-ED782B3F8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091" y="3995237"/>
              <a:ext cx="4572966" cy="290018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E640C08-FC8A-43B5-A2D9-7408D4A4D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61" b="3110"/>
            <a:stretch/>
          </p:blipFill>
          <p:spPr>
            <a:xfrm>
              <a:off x="2089091" y="3645351"/>
              <a:ext cx="4572966" cy="15095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8B0EDDA-BBED-42EB-BBB2-4AAFE1FA4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092" y="4259757"/>
              <a:ext cx="1570098" cy="11135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6A6DB63-DD0B-4BB3-A3AC-5F9F942AD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62"/>
            <a:stretch/>
          </p:blipFill>
          <p:spPr>
            <a:xfrm>
              <a:off x="2089091" y="3796487"/>
              <a:ext cx="4572966" cy="9343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08FBE5C-2607-4FA0-87C0-578717094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215"/>
            <a:stretch/>
          </p:blipFill>
          <p:spPr>
            <a:xfrm>
              <a:off x="2089091" y="3884081"/>
              <a:ext cx="4572966" cy="121034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B888932-A218-459B-B266-4B509330C2FF}"/>
              </a:ext>
            </a:extLst>
          </p:cNvPr>
          <p:cNvSpPr txBox="1"/>
          <p:nvPr/>
        </p:nvSpPr>
        <p:spPr>
          <a:xfrm>
            <a:off x="2121539" y="3002454"/>
            <a:ext cx="612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Set</a:t>
            </a:r>
            <a:r>
              <a:rPr lang="ko-KR" altLang="en-US" sz="800" dirty="0">
                <a:solidFill>
                  <a:srgbClr val="FF0000"/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nu:77</a:t>
            </a:r>
            <a:endParaRPr lang="ko-KR" altLang="en-US" sz="800" dirty="0">
              <a:solidFill>
                <a:srgbClr val="FF0000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9D9151-1FDD-4B3B-933C-F46E5B40E2E0}"/>
              </a:ext>
            </a:extLst>
          </p:cNvPr>
          <p:cNvSpPr txBox="1"/>
          <p:nvPr/>
        </p:nvSpPr>
        <p:spPr>
          <a:xfrm>
            <a:off x="2121539" y="3164243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Set</a:t>
            </a:r>
            <a:r>
              <a:rPr lang="ko-KR" altLang="en-US" sz="800" dirty="0">
                <a:solidFill>
                  <a:srgbClr val="FF0000"/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nu:85</a:t>
            </a:r>
            <a:endParaRPr lang="ko-KR" altLang="en-US" sz="800" dirty="0">
              <a:solidFill>
                <a:srgbClr val="FF0000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1C628E-11E0-49E6-8232-A27CACA648B8}"/>
              </a:ext>
            </a:extLst>
          </p:cNvPr>
          <p:cNvSpPr txBox="1"/>
          <p:nvPr/>
        </p:nvSpPr>
        <p:spPr>
          <a:xfrm>
            <a:off x="2115127" y="3375415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Set</a:t>
            </a:r>
            <a:r>
              <a:rPr lang="ko-KR" altLang="en-US" sz="800" dirty="0">
                <a:solidFill>
                  <a:srgbClr val="FF0000"/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nu:101</a:t>
            </a:r>
            <a:endParaRPr lang="ko-KR" altLang="en-US" sz="800" dirty="0">
              <a:solidFill>
                <a:srgbClr val="FF0000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534A0B-721C-4D46-BCC9-3A7D11AFC6BE}"/>
              </a:ext>
            </a:extLst>
          </p:cNvPr>
          <p:cNvSpPr txBox="1"/>
          <p:nvPr/>
        </p:nvSpPr>
        <p:spPr>
          <a:xfrm>
            <a:off x="2108715" y="3561961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Set</a:t>
            </a:r>
            <a:r>
              <a:rPr lang="ko-KR" altLang="en-US" sz="800" dirty="0">
                <a:solidFill>
                  <a:srgbClr val="FF0000"/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nu:115</a:t>
            </a:r>
            <a:endParaRPr lang="ko-KR" altLang="en-US" sz="800" dirty="0">
              <a:solidFill>
                <a:srgbClr val="FF0000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45A90C-8A8B-4F64-943C-BA296A106A3B}"/>
              </a:ext>
            </a:extLst>
          </p:cNvPr>
          <p:cNvSpPr txBox="1"/>
          <p:nvPr/>
        </p:nvSpPr>
        <p:spPr>
          <a:xfrm>
            <a:off x="2115127" y="3723852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Set</a:t>
            </a:r>
            <a:r>
              <a:rPr lang="ko-KR" altLang="en-US" sz="800" dirty="0">
                <a:solidFill>
                  <a:srgbClr val="FF0000"/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nu:168</a:t>
            </a:r>
            <a:endParaRPr lang="ko-KR" altLang="en-US" sz="800" dirty="0">
              <a:solidFill>
                <a:srgbClr val="FF0000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89B708-1539-4156-97C1-8BF1DA902CDE}"/>
              </a:ext>
            </a:extLst>
          </p:cNvPr>
          <p:cNvSpPr txBox="1"/>
          <p:nvPr/>
        </p:nvSpPr>
        <p:spPr>
          <a:xfrm>
            <a:off x="2085033" y="4149066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Set</a:t>
            </a:r>
            <a:r>
              <a:rPr lang="ko-KR" altLang="en-US" sz="800" dirty="0">
                <a:solidFill>
                  <a:srgbClr val="FF0000"/>
                </a:solidFill>
                <a:latin typeface="Yu Gothic UI Semibold" panose="020B0700000000000000" pitchFamily="34" charset="-128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nu:269</a:t>
            </a:r>
            <a:endParaRPr lang="ko-KR" altLang="en-US" sz="800" dirty="0">
              <a:solidFill>
                <a:srgbClr val="FF0000"/>
              </a:solidFill>
              <a:latin typeface="Yu Gothic UI Semibold" panose="020B0700000000000000" pitchFamily="34" charset="-128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EED575-9C18-4521-827C-CCA6B843DE91}"/>
              </a:ext>
            </a:extLst>
          </p:cNvPr>
          <p:cNvSpPr txBox="1"/>
          <p:nvPr/>
        </p:nvSpPr>
        <p:spPr>
          <a:xfrm>
            <a:off x="1192212" y="4460976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파일 별 설정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FFFEB79A-F1FC-4381-ADB0-8AEC51F223C7}"/>
              </a:ext>
            </a:extLst>
          </p:cNvPr>
          <p:cNvSpPr/>
          <p:nvPr/>
        </p:nvSpPr>
        <p:spPr>
          <a:xfrm>
            <a:off x="1611764" y="4829661"/>
            <a:ext cx="5546683" cy="439671"/>
          </a:xfrm>
          <a:prstGeom prst="roundRect">
            <a:avLst>
              <a:gd name="adj" fmla="val 1337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화살표: 아래쪽 81">
            <a:extLst>
              <a:ext uri="{FF2B5EF4-FFF2-40B4-BE49-F238E27FC236}">
                <a16:creationId xmlns:a16="http://schemas.microsoft.com/office/drawing/2014/main" id="{D55BCCB9-7BF5-45D6-A05E-3E1024A46254}"/>
              </a:ext>
            </a:extLst>
          </p:cNvPr>
          <p:cNvSpPr/>
          <p:nvPr/>
        </p:nvSpPr>
        <p:spPr>
          <a:xfrm rot="16200000">
            <a:off x="1748367" y="48634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1352430-DF0E-4F99-AF67-486C040EA075}"/>
              </a:ext>
            </a:extLst>
          </p:cNvPr>
          <p:cNvSpPr/>
          <p:nvPr/>
        </p:nvSpPr>
        <p:spPr>
          <a:xfrm>
            <a:off x="1611764" y="5378506"/>
            <a:ext cx="5546683" cy="304479"/>
          </a:xfrm>
          <a:prstGeom prst="roundRect">
            <a:avLst>
              <a:gd name="adj" fmla="val 1337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BC8883A-DCEA-4362-ACB3-1738D47A29F5}"/>
              </a:ext>
            </a:extLst>
          </p:cNvPr>
          <p:cNvGrpSpPr/>
          <p:nvPr/>
        </p:nvGrpSpPr>
        <p:grpSpPr>
          <a:xfrm>
            <a:off x="1726581" y="5446802"/>
            <a:ext cx="2477119" cy="185744"/>
            <a:chOff x="1726581" y="3610385"/>
            <a:chExt cx="2477119" cy="185744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40B96B92-1E62-4EDD-BA47-FF8BCF7C3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6186"/>
            <a:stretch/>
          </p:blipFill>
          <p:spPr>
            <a:xfrm>
              <a:off x="2069802" y="3610731"/>
              <a:ext cx="2133898" cy="185398"/>
            </a:xfrm>
            <a:prstGeom prst="rect">
              <a:avLst/>
            </a:prstGeom>
          </p:spPr>
        </p:pic>
        <p:sp>
          <p:nvSpPr>
            <p:cNvPr id="86" name="화살표: 아래쪽 85">
              <a:extLst>
                <a:ext uri="{FF2B5EF4-FFF2-40B4-BE49-F238E27FC236}">
                  <a16:creationId xmlns:a16="http://schemas.microsoft.com/office/drawing/2014/main" id="{32CA643A-B7F2-4B20-9B49-37AC140A95FF}"/>
                </a:ext>
              </a:extLst>
            </p:cNvPr>
            <p:cNvSpPr/>
            <p:nvPr/>
          </p:nvSpPr>
          <p:spPr>
            <a:xfrm rot="16200000">
              <a:off x="1748367" y="3588599"/>
              <a:ext cx="172948" cy="216519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7C943EF8-A11B-4343-A7E7-F0C18D977249}"/>
              </a:ext>
            </a:extLst>
          </p:cNvPr>
          <p:cNvSpPr txBox="1"/>
          <p:nvPr/>
        </p:nvSpPr>
        <p:spPr>
          <a:xfrm>
            <a:off x="4720040" y="4908802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</a:t>
            </a:r>
            <a:r>
              <a:rPr lang="en-US" altLang="ko-KR" sz="11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etc</a:t>
            </a:r>
            <a:r>
              <a:rPr lang="en-US" altLang="ko-K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/dovecot/</a:t>
            </a:r>
            <a:r>
              <a:rPr lang="en-US" altLang="ko-KR" sz="11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dovecot.conf</a:t>
            </a:r>
            <a:endParaRPr lang="ko-KR" altLang="en-US" sz="1100" dirty="0">
              <a:latin typeface="Yu Gothic UI Semibold" panose="020B0700000000000000" pitchFamily="34" charset="-128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7DEC39-5900-45CD-8F26-74AA8C3C2715}"/>
              </a:ext>
            </a:extLst>
          </p:cNvPr>
          <p:cNvSpPr txBox="1"/>
          <p:nvPr/>
        </p:nvSpPr>
        <p:spPr>
          <a:xfrm>
            <a:off x="4720040" y="5393966"/>
            <a:ext cx="23150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</a:t>
            </a:r>
            <a:r>
              <a:rPr lang="en-US" altLang="ko-KR" sz="11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etc</a:t>
            </a:r>
            <a:r>
              <a:rPr lang="en-US" altLang="ko-K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/dovecot/</a:t>
            </a:r>
            <a:r>
              <a:rPr lang="en-US" altLang="ko-KR" sz="11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conf.d</a:t>
            </a:r>
            <a:r>
              <a:rPr lang="en-US" altLang="ko-K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/10-auth.conf</a:t>
            </a:r>
            <a:endParaRPr lang="ko-KR" altLang="en-US" sz="1100" dirty="0">
              <a:latin typeface="Yu Gothic UI Semibold" panose="020B0700000000000000" pitchFamily="34" charset="-128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5D21E00B-5E69-4557-886F-DD9EF99695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3790"/>
          <a:stretch/>
        </p:blipFill>
        <p:spPr>
          <a:xfrm>
            <a:off x="2069802" y="4888271"/>
            <a:ext cx="2133898" cy="17294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75148E25-FA40-4EC5-B325-B267F0F55E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897" b="3193"/>
          <a:stretch/>
        </p:blipFill>
        <p:spPr>
          <a:xfrm>
            <a:off x="2069802" y="5039607"/>
            <a:ext cx="2133898" cy="137745"/>
          </a:xfrm>
          <a:prstGeom prst="rect">
            <a:avLst/>
          </a:prstGeom>
        </p:spPr>
      </p:pic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90E6DF7E-D11C-4720-8570-A52BC42FFFCB}"/>
              </a:ext>
            </a:extLst>
          </p:cNvPr>
          <p:cNvSpPr/>
          <p:nvPr/>
        </p:nvSpPr>
        <p:spPr>
          <a:xfrm>
            <a:off x="1611763" y="5770770"/>
            <a:ext cx="5546683" cy="304479"/>
          </a:xfrm>
          <a:prstGeom prst="roundRect">
            <a:avLst>
              <a:gd name="adj" fmla="val 1337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58031A0-C792-4565-9ED9-DD667CC4CA85}"/>
              </a:ext>
            </a:extLst>
          </p:cNvPr>
          <p:cNvGrpSpPr/>
          <p:nvPr/>
        </p:nvGrpSpPr>
        <p:grpSpPr>
          <a:xfrm>
            <a:off x="1724630" y="5840343"/>
            <a:ext cx="1080360" cy="180815"/>
            <a:chOff x="1726581" y="3951853"/>
            <a:chExt cx="1080360" cy="180815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0B91DCC1-60A6-4F91-ADA3-78FEC076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69802" y="3957159"/>
              <a:ext cx="737139" cy="175509"/>
            </a:xfrm>
            <a:prstGeom prst="rect">
              <a:avLst/>
            </a:prstGeom>
          </p:spPr>
        </p:pic>
        <p:sp>
          <p:nvSpPr>
            <p:cNvPr id="94" name="화살표: 아래쪽 93">
              <a:extLst>
                <a:ext uri="{FF2B5EF4-FFF2-40B4-BE49-F238E27FC236}">
                  <a16:creationId xmlns:a16="http://schemas.microsoft.com/office/drawing/2014/main" id="{A9DE8DAB-1153-46FD-A292-46A16AA98D16}"/>
                </a:ext>
              </a:extLst>
            </p:cNvPr>
            <p:cNvSpPr/>
            <p:nvPr/>
          </p:nvSpPr>
          <p:spPr>
            <a:xfrm rot="16200000">
              <a:off x="1748367" y="3930067"/>
              <a:ext cx="172948" cy="216519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CF434A2-1B69-4BCA-BDAC-DC6398B0C7EA}"/>
              </a:ext>
            </a:extLst>
          </p:cNvPr>
          <p:cNvSpPr txBox="1"/>
          <p:nvPr/>
        </p:nvSpPr>
        <p:spPr>
          <a:xfrm>
            <a:off x="4720040" y="5792159"/>
            <a:ext cx="21868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</a:t>
            </a:r>
            <a:r>
              <a:rPr lang="en-US" altLang="ko-KR" sz="11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etc</a:t>
            </a:r>
            <a:r>
              <a:rPr lang="en-US" altLang="ko-K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/dovecot/</a:t>
            </a:r>
            <a:r>
              <a:rPr lang="en-US" altLang="ko-KR" sz="11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conf.d</a:t>
            </a:r>
            <a:r>
              <a:rPr lang="en-US" altLang="ko-K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/10-ssl.conf</a:t>
            </a:r>
            <a:endParaRPr lang="ko-KR" altLang="en-US" sz="1100" dirty="0">
              <a:latin typeface="Yu Gothic UI Semibold" panose="020B0700000000000000" pitchFamily="34" charset="-128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3BE06F3-4C9B-48A2-B1F9-E08C7E63F564}"/>
              </a:ext>
            </a:extLst>
          </p:cNvPr>
          <p:cNvSpPr/>
          <p:nvPr/>
        </p:nvSpPr>
        <p:spPr>
          <a:xfrm>
            <a:off x="1611763" y="6174149"/>
            <a:ext cx="5546683" cy="304479"/>
          </a:xfrm>
          <a:prstGeom prst="roundRect">
            <a:avLst>
              <a:gd name="adj" fmla="val 1337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4E607F4-D779-43C2-B8FF-BF9B36FC7D7C}"/>
              </a:ext>
            </a:extLst>
          </p:cNvPr>
          <p:cNvGrpSpPr/>
          <p:nvPr/>
        </p:nvGrpSpPr>
        <p:grpSpPr>
          <a:xfrm>
            <a:off x="1724630" y="6238165"/>
            <a:ext cx="2679956" cy="172948"/>
            <a:chOff x="1726581" y="4261395"/>
            <a:chExt cx="2679956" cy="172948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5F6D1DC8-FAF6-4A90-8E49-4605BC52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4534" y="4261395"/>
              <a:ext cx="2332003" cy="151061"/>
            </a:xfrm>
            <a:prstGeom prst="rect">
              <a:avLst/>
            </a:prstGeom>
          </p:spPr>
        </p:pic>
        <p:sp>
          <p:nvSpPr>
            <p:cNvPr id="99" name="화살표: 아래쪽 98">
              <a:extLst>
                <a:ext uri="{FF2B5EF4-FFF2-40B4-BE49-F238E27FC236}">
                  <a16:creationId xmlns:a16="http://schemas.microsoft.com/office/drawing/2014/main" id="{F7CB94A6-E180-4A4A-AF95-4F552AA91B51}"/>
                </a:ext>
              </a:extLst>
            </p:cNvPr>
            <p:cNvSpPr/>
            <p:nvPr/>
          </p:nvSpPr>
          <p:spPr>
            <a:xfrm rot="16200000">
              <a:off x="1748367" y="4239609"/>
              <a:ext cx="172948" cy="216519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54931D7-7D6A-41C2-86CA-6E6746816AD4}"/>
              </a:ext>
            </a:extLst>
          </p:cNvPr>
          <p:cNvSpPr txBox="1"/>
          <p:nvPr/>
        </p:nvSpPr>
        <p:spPr>
          <a:xfrm>
            <a:off x="4720040" y="6182331"/>
            <a:ext cx="2297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</a:t>
            </a:r>
            <a:r>
              <a:rPr lang="en-US" altLang="ko-KR" sz="11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etc</a:t>
            </a:r>
            <a:r>
              <a:rPr lang="en-US" altLang="ko-K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/dovecot/</a:t>
            </a:r>
            <a:r>
              <a:rPr lang="en-US" altLang="ko-KR" sz="11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conf.d</a:t>
            </a:r>
            <a:r>
              <a:rPr lang="en-US" altLang="ko-KR" sz="11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/10-mail.conf</a:t>
            </a:r>
            <a:endParaRPr lang="ko-KR" altLang="en-US" sz="1100" dirty="0">
              <a:latin typeface="Yu Gothic UI Semibold" panose="020B0700000000000000" pitchFamily="34" charset="-128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73A240-79B6-49DA-8838-034C7AD2CCDE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893074-D295-4FD5-8664-5ED77F3510A5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3E1B07-CAA0-4CAC-8257-B3EE284B490F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90D60A2-3DFF-41EB-855C-26AA24827BC9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DFBC7EB-AB4B-454E-B951-582FA52131F7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EDFD2C8-2189-434F-892D-BD3527678A9E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CB4CE1F-F94D-47BF-811B-C714F3DE47EE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CBC0F64-89AA-4F2D-A37F-B04E76425204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900194-AD9E-43DC-B914-FB7CA1A98749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99BACB8-9E93-44BD-9BEE-641FF5C9B169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FCD41C-1263-4156-AF10-C7CEB8AC2FAE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7D50F36-6CB6-4C8E-912A-54BAF7B42A5D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77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3733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4.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사용할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메일 계정 생성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(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개발팀 → 기획팀 송수신 확인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F9C30F9-515E-471B-A28C-C6F0F277D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91" y="2256300"/>
            <a:ext cx="2431686" cy="240301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3BED12E-7BAE-4510-A3CD-F0BE477FA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97" b="23816"/>
          <a:stretch/>
        </p:blipFill>
        <p:spPr>
          <a:xfrm>
            <a:off x="4823043" y="2256300"/>
            <a:ext cx="3774578" cy="240301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9180E5E-5334-4E6D-97A6-3D18B90C5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03" b="28478"/>
          <a:stretch/>
        </p:blipFill>
        <p:spPr>
          <a:xfrm>
            <a:off x="7295191" y="3600635"/>
            <a:ext cx="3611978" cy="2721787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C189D38-A8E8-44E9-9A6F-35419C7938C3}"/>
              </a:ext>
            </a:extLst>
          </p:cNvPr>
          <p:cNvSpPr/>
          <p:nvPr/>
        </p:nvSpPr>
        <p:spPr>
          <a:xfrm>
            <a:off x="4985643" y="3600635"/>
            <a:ext cx="798726" cy="1614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36EF1ED-5A35-438D-A7BF-715E78B3AAC3}"/>
              </a:ext>
            </a:extLst>
          </p:cNvPr>
          <p:cNvSpPr/>
          <p:nvPr/>
        </p:nvSpPr>
        <p:spPr>
          <a:xfrm>
            <a:off x="7471940" y="4728753"/>
            <a:ext cx="766369" cy="920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32B4827-E7FC-46C5-A5D8-E10425FD5501}"/>
              </a:ext>
            </a:extLst>
          </p:cNvPr>
          <p:cNvCxnSpPr>
            <a:endCxn id="63" idx="1"/>
          </p:cNvCxnSpPr>
          <p:nvPr/>
        </p:nvCxnSpPr>
        <p:spPr>
          <a:xfrm>
            <a:off x="5782491" y="3779520"/>
            <a:ext cx="1689449" cy="9952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D4A1B1-3DA4-4ABC-8281-6163D2700A0B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(MAIL)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36E9E-BC73-458F-9732-FED469B93255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9B83A0-A68B-469B-A5BF-745E3BD602CE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FDFE2E-78FC-45D9-A701-75579D96F7A5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9FE079-EDB7-4CAA-A965-232961D6D2B0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DCB357-1B38-4F54-8A8A-513C2F390F03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97C1F0-E157-4E14-9D40-44BBEE45FFB1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C90E5D-C257-4854-9D69-D5107B0B10A0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5F089D-3A67-4446-AB2F-CC95DE9C77BF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591044-17A5-4353-8733-4BBE04AF2C60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FA3FA3-3ED8-48C2-AAAE-988E900F4287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660270-F2DD-4CEF-A439-8F549B19353C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A86042-B072-4EA3-8973-F9F19DD75715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855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(DBMS)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1. MYSQL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서비스를 위한 패키지 설치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3156148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2. 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etc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myconf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환경 설정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3533091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2DF0AA-8E4D-4599-86A9-C343975C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91" y="2255237"/>
            <a:ext cx="4324557" cy="2369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DD1CD1-B4B6-4E36-9AB5-D9E55E2E6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92" y="3554876"/>
            <a:ext cx="4279660" cy="293482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B22C3C2-2FF4-4FFB-ACA0-B96BA22F72D7}"/>
              </a:ext>
            </a:extLst>
          </p:cNvPr>
          <p:cNvSpPr/>
          <p:nvPr/>
        </p:nvSpPr>
        <p:spPr>
          <a:xfrm>
            <a:off x="2070145" y="3524193"/>
            <a:ext cx="1671164" cy="2893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28754F-E057-4FE6-98DC-07F2DC3FEEB2}"/>
              </a:ext>
            </a:extLst>
          </p:cNvPr>
          <p:cNvSpPr/>
          <p:nvPr/>
        </p:nvSpPr>
        <p:spPr>
          <a:xfrm>
            <a:off x="2054574" y="3873857"/>
            <a:ext cx="1876075" cy="62206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91D2372-48B7-4044-A257-413AF6660723}"/>
              </a:ext>
            </a:extLst>
          </p:cNvPr>
          <p:cNvSpPr/>
          <p:nvPr/>
        </p:nvSpPr>
        <p:spPr>
          <a:xfrm>
            <a:off x="2054573" y="4812842"/>
            <a:ext cx="3100901" cy="53422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82592A8-CA8D-4085-9F97-989DAEBF4E07}"/>
              </a:ext>
            </a:extLst>
          </p:cNvPr>
          <p:cNvSpPr/>
          <p:nvPr/>
        </p:nvSpPr>
        <p:spPr>
          <a:xfrm>
            <a:off x="2070145" y="5846830"/>
            <a:ext cx="1671163" cy="6735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8A2DD8-8485-4935-9C30-29DDBF1C9279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DFDE9A-B1F6-4E97-9316-8E92EB6E5C8E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DE2E4C-22EC-4725-85B0-F0B14990847A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E4B789-BB3F-4F3B-B529-9550D6623E4D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3B8DB59-3882-45DE-A10D-C80325FFBD06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F02AA2-5047-4DFB-8810-905633638CC1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444B96-0022-42F4-A13F-6F949D056B0A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AF6D9B-ABB7-456D-97CA-2620800E2AD3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7E5383-04AA-4696-A866-24C542846C0A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7FF306-3307-43DD-9E31-1029C19A89B8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9B4234-7263-45FD-A542-0F0650AC9BFD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7F0B3F4-C8A1-4BF1-B17D-4F224E6801B5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059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3. Database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생성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D8871B-6B86-404E-905D-CF75BBDD4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91" y="2261081"/>
            <a:ext cx="2006659" cy="15898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B0CC0F-AAAD-4B01-9DCC-04ADE9CCF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37" y="2253481"/>
            <a:ext cx="3165604" cy="103514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2C8C7B-82BC-4802-B338-34E46932A8D8}"/>
              </a:ext>
            </a:extLst>
          </p:cNvPr>
          <p:cNvSpPr/>
          <p:nvPr/>
        </p:nvSpPr>
        <p:spPr>
          <a:xfrm>
            <a:off x="2202548" y="3225800"/>
            <a:ext cx="835927" cy="2032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93AA64-DADF-4BFA-8DCD-7D5B2FA7D2E9}"/>
              </a:ext>
            </a:extLst>
          </p:cNvPr>
          <p:cNvSpPr txBox="1"/>
          <p:nvPr/>
        </p:nvSpPr>
        <p:spPr>
          <a:xfrm>
            <a:off x="1192211" y="406410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4. table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생성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A48B232-958C-45AC-A3CB-F99DAAF8F8A1}"/>
              </a:ext>
            </a:extLst>
          </p:cNvPr>
          <p:cNvSpPr/>
          <p:nvPr/>
        </p:nvSpPr>
        <p:spPr>
          <a:xfrm rot="16200000">
            <a:off x="1748366" y="4466540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1F0C4B-71BA-45CC-84BD-85721ACC68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10"/>
          <a:stretch/>
        </p:blipFill>
        <p:spPr>
          <a:xfrm>
            <a:off x="2089091" y="4484279"/>
            <a:ext cx="2313666" cy="20054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5B817BE-1CCA-4336-9118-721B29C8B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4484279"/>
            <a:ext cx="4130018" cy="194768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967A406-46DD-4BED-A100-2F1CE85989DB}"/>
              </a:ext>
            </a:extLst>
          </p:cNvPr>
          <p:cNvSpPr/>
          <p:nvPr/>
        </p:nvSpPr>
        <p:spPr>
          <a:xfrm>
            <a:off x="2202547" y="5499557"/>
            <a:ext cx="959751" cy="1614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7A328C4-7D2F-4606-87DC-EC49FD5FCAE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3162298" y="4545151"/>
            <a:ext cx="3476626" cy="10351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FF99592-C824-440E-BC3A-D726AFD022B8}"/>
              </a:ext>
            </a:extLst>
          </p:cNvPr>
          <p:cNvSpPr/>
          <p:nvPr/>
        </p:nvSpPr>
        <p:spPr>
          <a:xfrm>
            <a:off x="6638924" y="4400453"/>
            <a:ext cx="1657351" cy="2893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CB39D27-D1C2-4D14-B768-C98CA8A84FB4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(DBMS)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40E911-CB26-4686-80B6-67B063FAB9CD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8B24F6-220B-4849-9824-F60E6EA531BF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54A79E-BE06-4D29-A598-976D394415AE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FD12C5-FE53-4DF2-BB11-A16306299EB0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3834C5-4679-4993-A4A7-89C847C78278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A965EC-826D-4EAB-A2AE-F13C990D838A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50B97E-4201-4807-82A6-B2873D4FBC51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4809BC-1924-4291-9E6A-AA0D0F2BD0FC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4A8B43-15F1-4342-BB9C-C4FB0B5C277D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46ECCD-58D3-4EB5-9ABB-D461A50AC609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8656A7-0953-4FA8-8F00-1B8353704AD0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042D13-253D-400D-A80E-22699D500BB3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72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AEED128-0818-4918-89BB-A9B32FA1F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254490"/>
            <a:ext cx="4296805" cy="19912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6F1056-FB17-4F9D-AF28-EC55D550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4372650"/>
            <a:ext cx="4296805" cy="1576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8C2A79-6860-4EAD-972B-0D6C8A05B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59" y="2254490"/>
            <a:ext cx="4491572" cy="1991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BB18C1-C355-4BD7-B5B7-8A96B66F2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60" y="4372650"/>
            <a:ext cx="4491572" cy="15562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1B335B-7B70-451A-B48A-8CFB52DAEFBB}"/>
              </a:ext>
            </a:extLst>
          </p:cNvPr>
          <p:cNvSpPr txBox="1"/>
          <p:nvPr/>
        </p:nvSpPr>
        <p:spPr>
          <a:xfrm>
            <a:off x="1192212" y="1832076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각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테이블 정보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3A1473-0321-4556-BC59-D74BE3E64346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(DBMS)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604392-7D42-4C1E-9000-B6EBDE7EFA68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D03D8A-2C32-4F89-BB83-6DB46DF9BEC3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01BFB1-919C-4DC4-9BD0-20FB6CD56907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6E00B0-BD7D-4878-B945-4FCA3962906C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997E144-36D3-425B-82A1-6D392309F1AD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46288C-A033-4E4D-8495-BF85036AE87B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052523-1B15-48AE-8175-9B5BCA5C99A2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3FA252-5D0F-4DF3-A08A-7D8E2B27AD59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6FAB11-4045-4896-89CD-9FD744D50515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E2FF8C-80B9-4C03-899F-084091707E68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4FD1FB-74A5-4E04-9BD9-DA7DBEDCA71D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65499-9482-412D-8DA6-83065A9E44D0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45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4AA3F-858B-4FA1-9D28-CFE0DE77C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961" y="2526089"/>
            <a:ext cx="2535555" cy="1805822"/>
          </a:xfrm>
          <a:noFill/>
        </p:spPr>
        <p:txBody>
          <a:bodyPr anchor="ctr" anchorCtr="0">
            <a:noAutofit/>
          </a:bodyPr>
          <a:lstStyle/>
          <a:p>
            <a:pPr algn="l"/>
            <a:r>
              <a:rPr lang="en-US" altLang="ko-KR" sz="25800" dirty="0">
                <a:solidFill>
                  <a:schemeClr val="bg1">
                    <a:lumMod val="75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1</a:t>
            </a:r>
            <a:endParaRPr lang="ko-KR" altLang="en-US" sz="31000" dirty="0">
              <a:solidFill>
                <a:schemeClr val="bg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087C03-F4D8-4DFB-AF6D-147B056901BF}"/>
              </a:ext>
            </a:extLst>
          </p:cNvPr>
          <p:cNvSpPr/>
          <p:nvPr/>
        </p:nvSpPr>
        <p:spPr>
          <a:xfrm>
            <a:off x="7512936" y="1106626"/>
            <a:ext cx="2535555" cy="3627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개요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팀원 소개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주제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개발환경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사용 기술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8F585E-EF23-4EAD-9F2F-3FC78A931AAB}"/>
              </a:ext>
            </a:extLst>
          </p:cNvPr>
          <p:cNvCxnSpPr>
            <a:cxnSpLocks/>
          </p:cNvCxnSpPr>
          <p:nvPr/>
        </p:nvCxnSpPr>
        <p:spPr>
          <a:xfrm>
            <a:off x="7585961" y="2124313"/>
            <a:ext cx="28153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934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5. 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etc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myconf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환경 설정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DD1CD1-B4B6-4E36-9AB5-D9E55E2E6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91" y="2279977"/>
            <a:ext cx="5749984" cy="394311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B22C3C2-2FF4-4FFB-ACA0-B96BA22F72D7}"/>
              </a:ext>
            </a:extLst>
          </p:cNvPr>
          <p:cNvSpPr/>
          <p:nvPr/>
        </p:nvSpPr>
        <p:spPr>
          <a:xfrm>
            <a:off x="2070144" y="2249295"/>
            <a:ext cx="1671164" cy="2893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28754F-E057-4FE6-98DC-07F2DC3FEEB2}"/>
              </a:ext>
            </a:extLst>
          </p:cNvPr>
          <p:cNvSpPr/>
          <p:nvPr/>
        </p:nvSpPr>
        <p:spPr>
          <a:xfrm>
            <a:off x="2054573" y="2694208"/>
            <a:ext cx="2479327" cy="87198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91D2372-48B7-4044-A257-413AF6660723}"/>
              </a:ext>
            </a:extLst>
          </p:cNvPr>
          <p:cNvSpPr/>
          <p:nvPr/>
        </p:nvSpPr>
        <p:spPr>
          <a:xfrm>
            <a:off x="2054572" y="3970112"/>
            <a:ext cx="4289078" cy="6735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82592A8-CA8D-4085-9F97-989DAEBF4E07}"/>
              </a:ext>
            </a:extLst>
          </p:cNvPr>
          <p:cNvSpPr/>
          <p:nvPr/>
        </p:nvSpPr>
        <p:spPr>
          <a:xfrm>
            <a:off x="2070144" y="5419657"/>
            <a:ext cx="2311356" cy="83411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EC6E75-8785-4F30-A608-9A9393AE778D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(DBMS)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D213CB-1E73-4B77-AB96-7488CE43AD6F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05412C-A52B-4C94-9641-9F093B946CD0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3FF8C-8B73-45FA-AD48-A1308AA98E23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6FDC22-AD1C-44DD-A555-8F8C0EFF043C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D92257B-D039-4DAD-9413-3898FAEFE8C5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61C71F-3E55-495A-83FF-EE829A855193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25ACDC-123F-4714-ABE6-64941BAEE50F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6A45CC-89ED-491C-BB36-525CE41DF46C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18A1CD-C60A-4B02-86BD-90E5A981B731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C1D31C-4435-4DE6-A771-EC337F4B0D24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F757B5-0C5B-48DD-8AF5-9D22E19836B6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9BCE83-A8F2-434F-9977-B4A899851CE1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59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5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6.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각 데이터 조회 프로시저 생성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597101-B07A-48F5-9FF2-ED98BA3EA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91" y="2255236"/>
            <a:ext cx="5556025" cy="1392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B4C244-39B2-4E0C-8E35-40A4C17B4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91" y="3648155"/>
            <a:ext cx="7207309" cy="8407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D5227C-A8D3-401C-8BD7-49743CE14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91" y="4665718"/>
            <a:ext cx="3041177" cy="16023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84B708-67D8-4B7E-907B-8E5B8711B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34" y="4665718"/>
            <a:ext cx="5123766" cy="160234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9C0381B-DB45-48C0-AD76-FCF6B8BC5B2B}"/>
              </a:ext>
            </a:extLst>
          </p:cNvPr>
          <p:cNvSpPr/>
          <p:nvPr/>
        </p:nvSpPr>
        <p:spPr>
          <a:xfrm>
            <a:off x="2025418" y="2189161"/>
            <a:ext cx="234264" cy="2342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BC5BE72-9B40-482B-9BD3-90286B838B6D}"/>
              </a:ext>
            </a:extLst>
          </p:cNvPr>
          <p:cNvSpPr/>
          <p:nvPr/>
        </p:nvSpPr>
        <p:spPr>
          <a:xfrm>
            <a:off x="2025418" y="4548586"/>
            <a:ext cx="234264" cy="2342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0F0D5C1-4953-4B53-B69E-9BB891E6CF8F}"/>
              </a:ext>
            </a:extLst>
          </p:cNvPr>
          <p:cNvSpPr/>
          <p:nvPr/>
        </p:nvSpPr>
        <p:spPr>
          <a:xfrm>
            <a:off x="5363602" y="4565098"/>
            <a:ext cx="234264" cy="2342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A5E37A-9652-4F72-81BD-4F6FD091B809}"/>
              </a:ext>
            </a:extLst>
          </p:cNvPr>
          <p:cNvSpPr/>
          <p:nvPr/>
        </p:nvSpPr>
        <p:spPr>
          <a:xfrm>
            <a:off x="9467618" y="2137021"/>
            <a:ext cx="234264" cy="2342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1F10BBE-3592-43DF-B584-FE38B8AA41AA}"/>
              </a:ext>
            </a:extLst>
          </p:cNvPr>
          <p:cNvSpPr/>
          <p:nvPr/>
        </p:nvSpPr>
        <p:spPr>
          <a:xfrm>
            <a:off x="9467618" y="2694386"/>
            <a:ext cx="234264" cy="2342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8268AC0-0483-49DE-A8B6-CE49CCDC55A1}"/>
              </a:ext>
            </a:extLst>
          </p:cNvPr>
          <p:cNvSpPr/>
          <p:nvPr/>
        </p:nvSpPr>
        <p:spPr>
          <a:xfrm>
            <a:off x="9467618" y="3251751"/>
            <a:ext cx="234264" cy="2342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0EE83-4EC1-48B3-9059-01908130A918}"/>
              </a:ext>
            </a:extLst>
          </p:cNvPr>
          <p:cNvSpPr txBox="1"/>
          <p:nvPr/>
        </p:nvSpPr>
        <p:spPr>
          <a:xfrm>
            <a:off x="9796233" y="2137021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유저 회원추가 프로시저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C5072-AFA0-4CF4-A037-6D59692D7EF6}"/>
              </a:ext>
            </a:extLst>
          </p:cNvPr>
          <p:cNvSpPr txBox="1"/>
          <p:nvPr/>
        </p:nvSpPr>
        <p:spPr>
          <a:xfrm>
            <a:off x="9796232" y="2694386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아이템 조회 프로시저 생성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90D74C-4E28-4461-9DDD-6EEAFDABD58B}"/>
              </a:ext>
            </a:extLst>
          </p:cNvPr>
          <p:cNvSpPr txBox="1"/>
          <p:nvPr/>
        </p:nvSpPr>
        <p:spPr>
          <a:xfrm>
            <a:off x="9796232" y="3251751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게임데이터 조회 프로시저 생성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D10E3C-F4E1-4714-B483-D93377B6E112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(DBMS)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0F98C7-152B-4E48-A5B5-0694D284FE02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CF6048-B43E-496C-8ABE-CBB31685D502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300D86-8FA0-46D4-963B-C0B8966F11EE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C26EF3-3503-433E-AFC9-74270E8755F6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CD062E7-72AB-40F0-B7D6-3E85E5D1A453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D3D4CC8-2825-484D-9DB4-58F44DD14695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E95B4C-0E87-4650-BDD2-C7006ED644DC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0C1EA5-0E98-4A66-AAB7-582D5F950BC4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D28946-8D67-4619-B297-F3E7C760A7B4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281D91E-F3E4-4877-B176-6ED1337BCF0A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E43115-50F4-4007-A201-E3300AEA668B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A1B507-361D-423E-874F-631DB66F88F4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42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195E4DA-407F-4F42-9DA0-69A5842BF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91" y="2254154"/>
            <a:ext cx="6989485" cy="3448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5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6.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각 데이터 조회 프로시저 생성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C0381B-DB45-48C0-AD76-FCF6B8BC5B2B}"/>
              </a:ext>
            </a:extLst>
          </p:cNvPr>
          <p:cNvSpPr/>
          <p:nvPr/>
        </p:nvSpPr>
        <p:spPr>
          <a:xfrm>
            <a:off x="2025418" y="2189161"/>
            <a:ext cx="234264" cy="2342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A5E37A-9652-4F72-81BD-4F6FD091B809}"/>
              </a:ext>
            </a:extLst>
          </p:cNvPr>
          <p:cNvSpPr/>
          <p:nvPr/>
        </p:nvSpPr>
        <p:spPr>
          <a:xfrm>
            <a:off x="9467618" y="2137021"/>
            <a:ext cx="234264" cy="2342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0EE83-4EC1-48B3-9059-01908130A918}"/>
              </a:ext>
            </a:extLst>
          </p:cNvPr>
          <p:cNvSpPr txBox="1"/>
          <p:nvPr/>
        </p:nvSpPr>
        <p:spPr>
          <a:xfrm>
            <a:off x="9796232" y="2137021"/>
            <a:ext cx="2497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복호화 프로시저 </a:t>
            </a:r>
            <a:r>
              <a:rPr lang="ko-KR" altLang="en-US" sz="1400">
                <a:latin typeface="SUIT Medium" pitchFamily="2" charset="-127"/>
                <a:ea typeface="SUIT Medium" pitchFamily="2" charset="-127"/>
              </a:rPr>
              <a:t>및 복호화 확인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0AA8C7-8A1C-47E3-BF66-634EF9822E42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(DBMS)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3D7504-CE1C-41B9-A501-A4FB89BB7543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7E0386-4B76-4DC0-B19B-FFF4C4F7BF1C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9406499-85F7-42C5-813D-0B8DE9E160AB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B1A326-29AA-4592-AE3F-5CE2D3BBF93B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525D45E-4A36-4B38-9B73-AFB86FFEF88B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EFBF26-EF0B-4BDF-8071-43588A93CD09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FB2E269-0CC9-4473-AD64-57EEDE40D230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D2E57F3-B087-4D3B-B190-A34247DCF487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CF70B12-F6BF-4CF7-A2A3-EFDF7654C78C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7E649C-FD10-478A-A529-B27DB89D84C6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133637-A238-40C6-A485-56817465AE53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708AF7-FA8A-42AA-94E4-7B3CCE38C7A8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292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3906F94-3360-4B1E-BF34-E39C053DB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66" y="2254153"/>
            <a:ext cx="6483234" cy="2202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5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6.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각 데이터 조회 프로시저 생성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C0381B-DB45-48C0-AD76-FCF6B8BC5B2B}"/>
              </a:ext>
            </a:extLst>
          </p:cNvPr>
          <p:cNvSpPr/>
          <p:nvPr/>
        </p:nvSpPr>
        <p:spPr>
          <a:xfrm>
            <a:off x="2025418" y="2189161"/>
            <a:ext cx="234264" cy="2342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A5E37A-9652-4F72-81BD-4F6FD091B809}"/>
              </a:ext>
            </a:extLst>
          </p:cNvPr>
          <p:cNvSpPr/>
          <p:nvPr/>
        </p:nvSpPr>
        <p:spPr>
          <a:xfrm>
            <a:off x="9467618" y="2137021"/>
            <a:ext cx="234264" cy="2342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0EE83-4EC1-48B3-9059-01908130A918}"/>
              </a:ext>
            </a:extLst>
          </p:cNvPr>
          <p:cNvSpPr txBox="1"/>
          <p:nvPr/>
        </p:nvSpPr>
        <p:spPr>
          <a:xfrm>
            <a:off x="9796232" y="2137021"/>
            <a:ext cx="249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회원삭제 프로시저 입력 후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sz="1400" dirty="0" err="1">
                <a:latin typeface="SUIT Medium" pitchFamily="2" charset="-127"/>
                <a:ea typeface="SUIT Medium" pitchFamily="2" charset="-127"/>
              </a:rPr>
              <a:t>탈퇴된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회원 조회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8B6C66-313F-434C-AE70-C357CC6378EC}"/>
              </a:ext>
            </a:extLst>
          </p:cNvPr>
          <p:cNvSpPr txBox="1"/>
          <p:nvPr/>
        </p:nvSpPr>
        <p:spPr>
          <a:xfrm>
            <a:off x="1192212" y="4626076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7.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전체 프로시저 확인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6432C08B-320B-4F88-A152-81909320CD57}"/>
              </a:ext>
            </a:extLst>
          </p:cNvPr>
          <p:cNvSpPr/>
          <p:nvPr/>
        </p:nvSpPr>
        <p:spPr>
          <a:xfrm rot="16200000">
            <a:off x="795867" y="50031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CDEB2B-9755-45B5-AA59-2CA8B07CC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1"/>
          <a:stretch/>
        </p:blipFill>
        <p:spPr>
          <a:xfrm>
            <a:off x="1192211" y="5021837"/>
            <a:ext cx="9996489" cy="12143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CAE30F-F4A6-4D5D-B106-9D80106E0A98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(DBMS)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34D2A2-651B-4EE8-961E-830A22D2EE64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4E22B6-2573-4B0E-BAAA-02B8AD6C2121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7BC1CA-0C40-43F3-BD26-040F0F1B2FE0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1CF0E4-DF54-4BFE-9244-5C2D09E810FA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818C17F-FC22-4FB2-AF01-185A30458393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8CDCE4-268A-4430-9CED-4D757838CA24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A8638B-206C-44B0-ABD8-8935191F2862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A44333-77A1-4749-A886-3F375E70F50E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536C81-BDD4-487F-96E0-EDBB9E97AB1F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CE02FE-5300-44A2-A44B-2185D8E1D11F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4E0EFF-3B74-4BFC-8CE3-93811FE1503F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B3B9B7-0212-42D0-8055-994A6D7255D3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63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BF288F-8A34-4973-8B75-3C00F4A87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-2410" r="49771" b="2410"/>
          <a:stretch/>
        </p:blipFill>
        <p:spPr>
          <a:xfrm>
            <a:off x="2105644" y="2190705"/>
            <a:ext cx="8321675" cy="2241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0C28E-1F45-4360-BD6D-8F27A5D83EAE}"/>
              </a:ext>
            </a:extLst>
          </p:cNvPr>
          <p:cNvSpPr txBox="1"/>
          <p:nvPr/>
        </p:nvSpPr>
        <p:spPr>
          <a:xfrm>
            <a:off x="1192212" y="1832076"/>
            <a:ext cx="4326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8.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회원탈퇴 시 자동 회원탈퇴 테이블 추가되는 트리거 생성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DDC27B5-07DE-4656-A7A0-AF39A0447D86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7FA8FD-B379-4DDE-9439-445126F5F531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(DBMS)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10E295-F320-4571-8D06-79AD112985FE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839E78-E60F-48D3-9387-FDA7E16767D3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283445-6C94-419C-82A6-A683A15A3052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DB919B-FD09-4B1F-8C06-C728217D855D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F25064B-918F-4C0B-A2D7-770B9062DFAF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E938A9-B60E-4943-8333-871AA40A563F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7B8F3D-27DE-4BC4-916D-69151FCA89B4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904107-7648-47E0-B61F-FDF9D4BCF5B3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FBC244-EC2C-4451-89C0-EBB9EA89E669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CD3D8F-A28D-4854-907D-955898688C84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A4CA17-2FAB-4D58-B20F-80AF1B8B3B36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7C00C20-6BA0-44A7-9F26-4BF748B903C8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127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(WEB)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717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1. DHCP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서비스를 위한 패키지 설치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2908498"/>
            <a:ext cx="2496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2. WEB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서버와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vscode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의 연동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3285441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6DED14-BD50-4B74-A9C2-767B0E2C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2" y="2257624"/>
            <a:ext cx="3886198" cy="24288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24A4F-2F30-4B8C-AD60-49C713FC84E2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B8368F-D966-47A4-8ABC-D2F85CC6BF2C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73A58-56BA-409E-9E27-EB88CCCE18A7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5D7F9B-40B0-488A-A0F4-CF97A7330F5D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0D26E7-844B-455A-AF32-B75DE634BD6F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BF0E21-5B91-4DD1-A1CB-46F0A78C4705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CCEC88-A6E9-4DF3-9093-8EFB101624E0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81A1A-8DB6-4ABF-A94F-758CCABD74C9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55BF41-0D69-4328-A06B-462BE1CE5F79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C117FF-2885-4CBC-9741-F608FACF2B8B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DF08F4-2918-48A6-9893-24B35333FC7C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3AE2C7-BCA9-4C4C-AACC-E0E8DD050C9E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7DD84E-5CFD-42A8-8155-8E606E19A7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35" b="3717"/>
          <a:stretch/>
        </p:blipFill>
        <p:spPr>
          <a:xfrm>
            <a:off x="2231485" y="3307226"/>
            <a:ext cx="3696180" cy="31824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3221A9-D9D0-4016-AF6D-081E5F916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28"/>
          <a:stretch/>
        </p:blipFill>
        <p:spPr>
          <a:xfrm>
            <a:off x="6095999" y="3307227"/>
            <a:ext cx="3371851" cy="31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82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(WEB)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717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1. DHCP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서비스를 위한 패키지 설치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2908498"/>
            <a:ext cx="2496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2. WEB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서버와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vscode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의 연동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3285441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6DED14-BD50-4B74-A9C2-767B0E2C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2" y="2257624"/>
            <a:ext cx="3886198" cy="24288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24A4F-2F30-4B8C-AD60-49C713FC84E2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B8368F-D966-47A4-8ABC-D2F85CC6BF2C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73A58-56BA-409E-9E27-EB88CCCE18A7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5D7F9B-40B0-488A-A0F4-CF97A7330F5D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0D26E7-844B-455A-AF32-B75DE634BD6F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BF0E21-5B91-4DD1-A1CB-46F0A78C4705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CCEC88-A6E9-4DF3-9093-8EFB101624E0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81A1A-8DB6-4ABF-A94F-758CCABD74C9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55BF41-0D69-4328-A06B-462BE1CE5F79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C117FF-2885-4CBC-9741-F608FACF2B8B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DF08F4-2918-48A6-9893-24B35333FC7C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3AE2C7-BCA9-4C4C-AACC-E0E8DD050C9E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7DD84E-5CFD-42A8-8155-8E606E19A7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35" b="3717"/>
          <a:stretch/>
        </p:blipFill>
        <p:spPr>
          <a:xfrm>
            <a:off x="2231485" y="3307226"/>
            <a:ext cx="3696180" cy="31824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3221A9-D9D0-4016-AF6D-081E5F916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28"/>
          <a:stretch/>
        </p:blipFill>
        <p:spPr>
          <a:xfrm>
            <a:off x="6095999" y="3307227"/>
            <a:ext cx="3371851" cy="31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2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(WEB)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4406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3. Apache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서버에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SSL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을 지원하는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mod_ssl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패키지 설치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2908498"/>
            <a:ext cx="3227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4. WEB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서버의 개인키와 인증요청서 생성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3285441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6DED14-BD50-4B74-A9C2-767B0E2C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2" y="2257624"/>
            <a:ext cx="3886198" cy="24288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24A4F-2F30-4B8C-AD60-49C713FC84E2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B8368F-D966-47A4-8ABC-D2F85CC6BF2C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73A58-56BA-409E-9E27-EB88CCCE18A7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5D7F9B-40B0-488A-A0F4-CF97A7330F5D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0D26E7-844B-455A-AF32-B75DE634BD6F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BF0E21-5B91-4DD1-A1CB-46F0A78C4705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CCEC88-A6E9-4DF3-9093-8EFB101624E0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81A1A-8DB6-4ABF-A94F-758CCABD74C9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55BF41-0D69-4328-A06B-462BE1CE5F79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C117FF-2885-4CBC-9741-F608FACF2B8B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DF08F4-2918-48A6-9893-24B35333FC7C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3AE2C7-BCA9-4C4C-AACC-E0E8DD050C9E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B02188-BAE3-44E7-AF06-FFFF2589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795" y="2256300"/>
            <a:ext cx="2038350" cy="2442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B5E49F-92F6-4100-9E3F-115EEF45E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92" y="3307226"/>
            <a:ext cx="7281647" cy="278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0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(WEB)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5. WEB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개인인증서 생성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10391-30E2-4FA9-9F30-4BBDDD79294B}"/>
              </a:ext>
            </a:extLst>
          </p:cNvPr>
          <p:cNvSpPr txBox="1"/>
          <p:nvPr/>
        </p:nvSpPr>
        <p:spPr>
          <a:xfrm>
            <a:off x="1187037" y="2908498"/>
            <a:ext cx="3603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6.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생성한 인증서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요청서를 해당 위치로 이동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719B645-B445-4749-A798-29A8C64F95EF}"/>
              </a:ext>
            </a:extLst>
          </p:cNvPr>
          <p:cNvSpPr/>
          <p:nvPr/>
        </p:nvSpPr>
        <p:spPr>
          <a:xfrm rot="16200000">
            <a:off x="1748367" y="3285441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24A4F-2F30-4B8C-AD60-49C713FC84E2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B8368F-D966-47A4-8ABC-D2F85CC6BF2C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73A58-56BA-409E-9E27-EB88CCCE18A7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5D7F9B-40B0-488A-A0F4-CF97A7330F5D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0D26E7-844B-455A-AF32-B75DE634BD6F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BF0E21-5B91-4DD1-A1CB-46F0A78C4705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CCEC88-A6E9-4DF3-9093-8EFB101624E0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81A1A-8DB6-4ABF-A94F-758CCABD74C9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55BF41-0D69-4328-A06B-462BE1CE5F79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C117FF-2885-4CBC-9741-F608FACF2B8B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DF08F4-2918-48A6-9893-24B35333FC7C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3AE2C7-BCA9-4C4C-AACC-E0E8DD050C9E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2CEFBB-BA48-4CCE-A0E1-925BC7FA3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1" b="73441"/>
          <a:stretch/>
        </p:blipFill>
        <p:spPr>
          <a:xfrm>
            <a:off x="2076992" y="2267352"/>
            <a:ext cx="9193750" cy="209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D934B2-F461-43E4-AD2E-F0805F078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9" b="73846"/>
          <a:stretch/>
        </p:blipFill>
        <p:spPr>
          <a:xfrm>
            <a:off x="2076992" y="3307226"/>
            <a:ext cx="7575007" cy="6963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7DDB58-E6A4-42B5-B802-EE462D0062CA}"/>
              </a:ext>
            </a:extLst>
          </p:cNvPr>
          <p:cNvSpPr txBox="1"/>
          <p:nvPr/>
        </p:nvSpPr>
        <p:spPr>
          <a:xfrm>
            <a:off x="1187037" y="4212883"/>
            <a:ext cx="3688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7. 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etc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/httpd/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conf.d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ssl.conf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파일에서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설정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B4E8ED9-4CF6-420D-8D25-8FF9D7AD9EF2}"/>
              </a:ext>
            </a:extLst>
          </p:cNvPr>
          <p:cNvSpPr/>
          <p:nvPr/>
        </p:nvSpPr>
        <p:spPr>
          <a:xfrm rot="16200000">
            <a:off x="1754408" y="4608983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B487F30-DBEC-48D8-960C-E9AEABBE6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92" y="4630768"/>
            <a:ext cx="6722886" cy="15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99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(WEB)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8. 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etc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/httpd/conf/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httpd.conf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파일 설정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24A4F-2F30-4B8C-AD60-49C713FC84E2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B8368F-D966-47A4-8ABC-D2F85CC6BF2C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73A58-56BA-409E-9E27-EB88CCCE18A7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5D7F9B-40B0-488A-A0F4-CF97A7330F5D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0D26E7-844B-455A-AF32-B75DE634BD6F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BF0E21-5B91-4DD1-A1CB-46F0A78C4705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CCEC88-A6E9-4DF3-9093-8EFB101624E0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81A1A-8DB6-4ABF-A94F-758CCABD74C9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55BF41-0D69-4328-A06B-462BE1CE5F79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C117FF-2885-4CBC-9741-F608FACF2B8B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DF08F4-2918-48A6-9893-24B35333FC7C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3AE2C7-BCA9-4C4C-AACC-E0E8DD050C9E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DE704D-9CDC-430B-B660-D8C374A7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92" y="2267351"/>
            <a:ext cx="7573852" cy="2596749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565C7EE-0C02-4F7B-93BA-98F7366CC008}"/>
              </a:ext>
            </a:extLst>
          </p:cNvPr>
          <p:cNvSpPr/>
          <p:nvPr/>
        </p:nvSpPr>
        <p:spPr>
          <a:xfrm>
            <a:off x="2541156" y="2726524"/>
            <a:ext cx="7005274" cy="6532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7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1A2394-C705-4AD2-89CC-5E64CF152E43}"/>
              </a:ext>
            </a:extLst>
          </p:cNvPr>
          <p:cNvSpPr/>
          <p:nvPr/>
        </p:nvSpPr>
        <p:spPr>
          <a:xfrm>
            <a:off x="1000125" y="1420813"/>
            <a:ext cx="2822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팀원 소개 및 역할 분담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80645C-4144-4822-B3C4-1E453CF5D48E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B723AE-2A9F-424F-A38C-1E44C71A7E38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개요</a:t>
            </a:r>
            <a:r>
              <a:rPr lang="en-US" altLang="ko-K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 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C16FA8-5328-45D9-8987-AEF61DECB1EA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주제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835412-AA7E-4A7D-9347-CAF2635BCFC5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팀원소개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33BEF2-E3EE-46F1-83EC-31877DD82791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01584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78D14-CB39-4E70-A56F-A180C8BC1325}"/>
              </a:ext>
            </a:extLst>
          </p:cNvPr>
          <p:cNvSpPr/>
          <p:nvPr/>
        </p:nvSpPr>
        <p:spPr>
          <a:xfrm>
            <a:off x="1000125" y="1420813"/>
            <a:ext cx="3203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서버 구성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(WEB)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1CA91-41BC-47C4-8429-C025D8B91647}"/>
              </a:ext>
            </a:extLst>
          </p:cNvPr>
          <p:cNvSpPr txBox="1"/>
          <p:nvPr/>
        </p:nvSpPr>
        <p:spPr>
          <a:xfrm>
            <a:off x="1192212" y="1832076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9.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https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로 웹사이트 접속 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7725C0-06DF-4FCE-A403-634E1290133D}"/>
              </a:ext>
            </a:extLst>
          </p:cNvPr>
          <p:cNvSpPr/>
          <p:nvPr/>
        </p:nvSpPr>
        <p:spPr>
          <a:xfrm rot="16200000">
            <a:off x="1748367" y="2234515"/>
            <a:ext cx="172948" cy="2165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624A4F-2F30-4B8C-AD60-49C713FC84E2}"/>
              </a:ext>
            </a:extLst>
          </p:cNvPr>
          <p:cNvSpPr/>
          <p:nvPr/>
        </p:nvSpPr>
        <p:spPr>
          <a:xfrm>
            <a:off x="1943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B8368F-D966-47A4-8ABC-D2F85CC6BF2C}"/>
              </a:ext>
            </a:extLst>
          </p:cNvPr>
          <p:cNvSpPr/>
          <p:nvPr/>
        </p:nvSpPr>
        <p:spPr>
          <a:xfrm>
            <a:off x="695325" y="682628"/>
            <a:ext cx="1247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네트워크 구성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773A58-56BA-409E-9E27-EB88CCCE18A7}"/>
              </a:ext>
            </a:extLst>
          </p:cNvPr>
          <p:cNvSpPr/>
          <p:nvPr/>
        </p:nvSpPr>
        <p:spPr>
          <a:xfrm>
            <a:off x="2890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5D7F9B-40B0-488A-A0F4-CF97A7330F5D}"/>
              </a:ext>
            </a:extLst>
          </p:cNvPr>
          <p:cNvSpPr/>
          <p:nvPr/>
        </p:nvSpPr>
        <p:spPr>
          <a:xfrm>
            <a:off x="3930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F0D26E7-844B-455A-AF32-B75DE634BD6F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BF0E21-5B91-4DD1-A1CB-46F0A78C4705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서버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CCEC88-A6E9-4DF3-9093-8EFB101624E0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DBMS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81A1A-8DB6-4ABF-A94F-758CCABD74C9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MAIL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55BF41-0D69-4328-A06B-462BE1CE5F79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WEB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C117FF-2885-4CBC-9741-F608FACF2B8B}"/>
              </a:ext>
            </a:extLst>
          </p:cNvPr>
          <p:cNvSpPr/>
          <p:nvPr/>
        </p:nvSpPr>
        <p:spPr>
          <a:xfrm>
            <a:off x="6762067" y="631824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DHCP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DF08F4-2918-48A6-9893-24B35333FC7C}"/>
              </a:ext>
            </a:extLst>
          </p:cNvPr>
          <p:cNvSpPr/>
          <p:nvPr/>
        </p:nvSpPr>
        <p:spPr>
          <a:xfrm>
            <a:off x="5768292" y="631825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DNS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3AE2C7-BCA9-4C4C-AACC-E0E8DD050C9E}"/>
              </a:ext>
            </a:extLst>
          </p:cNvPr>
          <p:cNvSpPr/>
          <p:nvPr/>
        </p:nvSpPr>
        <p:spPr>
          <a:xfrm>
            <a:off x="7709124" y="631823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FTP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SUIT Variable ExtraBold" pitchFamily="2" charset="-127"/>
              <a:ea typeface="SUIT Variable Extra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E6BA3B-DDC9-47DC-AF3B-294D84D9F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92" y="2256300"/>
            <a:ext cx="5632131" cy="3920579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565C7EE-0C02-4F7B-93BA-98F7366CC008}"/>
              </a:ext>
            </a:extLst>
          </p:cNvPr>
          <p:cNvSpPr/>
          <p:nvPr/>
        </p:nvSpPr>
        <p:spPr>
          <a:xfrm>
            <a:off x="2762053" y="2535811"/>
            <a:ext cx="1640265" cy="2262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B1199B-07FE-4B99-B21E-F12941F45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68" y="2256300"/>
            <a:ext cx="2899451" cy="299005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9739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C582-026D-4CE2-8A1E-FD8D6E857A2E}"/>
              </a:ext>
            </a:extLst>
          </p:cNvPr>
          <p:cNvSpPr/>
          <p:nvPr/>
        </p:nvSpPr>
        <p:spPr>
          <a:xfrm>
            <a:off x="1000125" y="1420813"/>
            <a:ext cx="1671863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「시나리오 」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SUIT Light" pitchFamily="2" charset="-127"/>
              <a:ea typeface="SUIT Light" pitchFamily="2" charset="-127"/>
            </a:endParaRPr>
          </a:p>
          <a:p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64D67-2470-4F05-9B38-6C2E3CB65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" t="23158"/>
          <a:stretch/>
        </p:blipFill>
        <p:spPr bwMode="auto">
          <a:xfrm>
            <a:off x="8521699" y="3898517"/>
            <a:ext cx="3670301" cy="295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25997F-2D3E-42C2-A804-FA41AF314ABF}"/>
              </a:ext>
            </a:extLst>
          </p:cNvPr>
          <p:cNvSpPr/>
          <p:nvPr/>
        </p:nvSpPr>
        <p:spPr>
          <a:xfrm>
            <a:off x="1000124" y="1866900"/>
            <a:ext cx="10191751" cy="2281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올해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6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월 게임회사인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KH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게임즈가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 설립이 되었다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그러나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보안 측면에서 미비점이 발견되어  보안 솔루션 회사인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'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PPKsecurity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’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에 보안 서버 구축을 요청하였다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.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의뢰를 받은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'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PPKsecurity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'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는 외부 접근에 방어할 수 있는 보안기능과 기본적인 서버의 기능을 제공하기로 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7679CF-87D5-4DC8-A61A-F90D0A2C273E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BB07F5-5B26-4DB1-8E13-8F97C0F17E1F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개요</a:t>
            </a:r>
            <a:r>
              <a:rPr lang="en-US" altLang="ko-K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 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6BE92B-9FEB-4B32-B885-493B3D1E4C6C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주제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485FC6-64E6-44AB-8FDF-528B81C1EA5D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팀원소개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C58655-51A2-4009-BD28-DA5016BD7BA5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41183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A93CA8-2A7B-4862-B996-66610A487DB5}"/>
              </a:ext>
            </a:extLst>
          </p:cNvPr>
          <p:cNvSpPr/>
          <p:nvPr/>
        </p:nvSpPr>
        <p:spPr>
          <a:xfrm>
            <a:off x="941190" y="2465671"/>
            <a:ext cx="3115535" cy="280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DB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DNS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서버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FTP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서버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DHCP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서버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WEB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서버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11A3D5-16DF-4271-84F6-20237BA6D728}"/>
              </a:ext>
            </a:extLst>
          </p:cNvPr>
          <p:cNvSpPr/>
          <p:nvPr/>
        </p:nvSpPr>
        <p:spPr>
          <a:xfrm>
            <a:off x="4506908" y="2474408"/>
            <a:ext cx="3115535" cy="280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부서별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pc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환경설정</a:t>
            </a:r>
          </a:p>
          <a:p>
            <a:pPr algn="ctr"/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70E241-67AF-4DF3-8F00-A4CE233B7258}"/>
              </a:ext>
            </a:extLst>
          </p:cNvPr>
          <p:cNvSpPr/>
          <p:nvPr/>
        </p:nvSpPr>
        <p:spPr>
          <a:xfrm>
            <a:off x="8358644" y="2474408"/>
            <a:ext cx="3604756" cy="27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네트워크 연결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ACL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설정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VLAN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설정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 Medium" pitchFamily="2" charset="-127"/>
                <a:ea typeface="SUIT Medium" pitchFamily="2" charset="-127"/>
              </a:rPr>
              <a:t>실제 네트워크 연결 및 서버 적용 시뮬레이션</a:t>
            </a:r>
          </a:p>
          <a:p>
            <a:pPr algn="ctr"/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1E21F3-207D-4A05-A0C5-6B672FF6BA40}"/>
              </a:ext>
            </a:extLst>
          </p:cNvPr>
          <p:cNvSpPr/>
          <p:nvPr/>
        </p:nvSpPr>
        <p:spPr>
          <a:xfrm>
            <a:off x="1000125" y="1420813"/>
            <a:ext cx="2822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「 개발 환경 및 사용 기술</a:t>
            </a:r>
            <a:r>
              <a:rPr lang="ko-KR" altLang="en-US" sz="11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」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A8FE7F-4283-46DA-9738-CEEABF9191BA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AF0DA7-963A-4B77-BC83-04C52F490219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개요</a:t>
            </a:r>
            <a:r>
              <a:rPr lang="en-US" altLang="ko-K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 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485CE8-D979-45E9-863B-D57FB817BDFD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주제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309849-BBD5-44FD-AD9A-A289116BFD20}"/>
              </a:ext>
            </a:extLst>
          </p:cNvPr>
          <p:cNvSpPr/>
          <p:nvPr/>
        </p:nvSpPr>
        <p:spPr>
          <a:xfrm>
            <a:off x="8552655" y="631826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팀원소개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843EC9F-BEEF-4BC5-9593-DAED0199703B}"/>
              </a:ext>
            </a:extLst>
          </p:cNvPr>
          <p:cNvSpPr/>
          <p:nvPr/>
        </p:nvSpPr>
        <p:spPr>
          <a:xfrm>
            <a:off x="10493487" y="631824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개발 환경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492B53-A293-4E23-85F3-24AB96165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80" y="2474408"/>
            <a:ext cx="2459600" cy="8298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A76C44-4A5A-48DC-A826-67AA3BDF0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76" y="2688747"/>
            <a:ext cx="2460999" cy="4011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492DD0A-2D4B-4C9D-8A8F-C7E06AB3F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279" y="2465671"/>
            <a:ext cx="1003968" cy="10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4AA3F-858B-4FA1-9D28-CFE0DE77C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961" y="2526089"/>
            <a:ext cx="2535555" cy="1805822"/>
          </a:xfrm>
          <a:noFill/>
        </p:spPr>
        <p:txBody>
          <a:bodyPr anchor="ctr" anchorCtr="0">
            <a:noAutofit/>
          </a:bodyPr>
          <a:lstStyle/>
          <a:p>
            <a:pPr algn="l"/>
            <a:r>
              <a:rPr lang="en-US" altLang="ko-KR" sz="25800" dirty="0">
                <a:solidFill>
                  <a:schemeClr val="bg1">
                    <a:lumMod val="75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2</a:t>
            </a:r>
            <a:endParaRPr lang="ko-KR" altLang="en-US" sz="31000" dirty="0">
              <a:solidFill>
                <a:schemeClr val="bg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087C03-F4D8-4DFB-AF6D-147B056901BF}"/>
              </a:ext>
            </a:extLst>
          </p:cNvPr>
          <p:cNvSpPr/>
          <p:nvPr/>
        </p:nvSpPr>
        <p:spPr>
          <a:xfrm>
            <a:off x="7512936" y="1106626"/>
            <a:ext cx="2535555" cy="3627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토폴로지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8F585E-EF23-4EAD-9F2F-3FC78A931AAB}"/>
              </a:ext>
            </a:extLst>
          </p:cNvPr>
          <p:cNvCxnSpPr>
            <a:cxnSpLocks/>
          </p:cNvCxnSpPr>
          <p:nvPr/>
        </p:nvCxnSpPr>
        <p:spPr>
          <a:xfrm>
            <a:off x="7585961" y="3216513"/>
            <a:ext cx="28153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64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1FABD-C49E-4D6C-B623-C95D975C6593}"/>
              </a:ext>
            </a:extLst>
          </p:cNvPr>
          <p:cNvSpPr/>
          <p:nvPr/>
        </p:nvSpPr>
        <p:spPr>
          <a:xfrm>
            <a:off x="1689100" y="682627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개발환경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EDFDDC-07EC-41EB-ACF3-CF45410C53DE}"/>
              </a:ext>
            </a:extLst>
          </p:cNvPr>
          <p:cNvSpPr/>
          <p:nvPr/>
        </p:nvSpPr>
        <p:spPr>
          <a:xfrm>
            <a:off x="695325" y="682628"/>
            <a:ext cx="993775" cy="31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41367-0343-497E-AC0A-43778288644A}"/>
              </a:ext>
            </a:extLst>
          </p:cNvPr>
          <p:cNvSpPr/>
          <p:nvPr/>
        </p:nvSpPr>
        <p:spPr>
          <a:xfrm>
            <a:off x="2636157" y="682626"/>
            <a:ext cx="993775" cy="304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>
                <a:solidFill>
                  <a:srgbClr val="FFC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토폴로지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20D113-DE5D-4875-9CEA-E557D7143BB0}"/>
              </a:ext>
            </a:extLst>
          </p:cNvPr>
          <p:cNvSpPr/>
          <p:nvPr/>
        </p:nvSpPr>
        <p:spPr>
          <a:xfrm>
            <a:off x="3676650" y="682626"/>
            <a:ext cx="993775" cy="31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팀원 소개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B0094F-D091-4DAC-99B0-E2B4250743A8}"/>
              </a:ext>
            </a:extLst>
          </p:cNvPr>
          <p:cNvSpPr/>
          <p:nvPr/>
        </p:nvSpPr>
        <p:spPr>
          <a:xfrm>
            <a:off x="1000125" y="1420813"/>
            <a:ext cx="2822575" cy="344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SUIT Medium" pitchFamily="2" charset="-127"/>
                <a:ea typeface="SUIT Medium" pitchFamily="2" charset="-127"/>
              </a:rPr>
              <a:t>「 토폴로지의 구성 」 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pic>
        <p:nvPicPr>
          <p:cNvPr id="3076" name="Picture 4" descr="computer clipart,computer icon,computer elements,flat computer icon,computer,icon,flat,icon clipart,stick clipart,figure clipart,computer logo">
            <a:extLst>
              <a:ext uri="{FF2B5EF4-FFF2-40B4-BE49-F238E27FC236}">
                <a16:creationId xmlns:a16="http://schemas.microsoft.com/office/drawing/2014/main" id="{FFDE2A28-6DC7-4302-9C15-B99C6DA8C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576" y1="74576" x2="49576" y2="74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36" y="5377863"/>
            <a:ext cx="547480" cy="5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isco Router Icon at Vectorified.com | Collection of Cisco Router Icon free  for personal use">
            <a:extLst>
              <a:ext uri="{FF2B5EF4-FFF2-40B4-BE49-F238E27FC236}">
                <a16:creationId xmlns:a16="http://schemas.microsoft.com/office/drawing/2014/main" id="{EF99002B-9ACF-4E45-8774-A8EE32743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580" y="2437529"/>
            <a:ext cx="372930" cy="2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isco Router Icon at Vectorified.com | Collection of Cisco Router Icon free  for personal use">
            <a:extLst>
              <a:ext uri="{FF2B5EF4-FFF2-40B4-BE49-F238E27FC236}">
                <a16:creationId xmlns:a16="http://schemas.microsoft.com/office/drawing/2014/main" id="{BBD1698F-62AE-4224-BEF3-8BB8B416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324" y="2437529"/>
            <a:ext cx="372930" cy="2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isco Router Icon at Vectorified.com | Collection of Cisco Router Icon free  for personal use">
            <a:extLst>
              <a:ext uri="{FF2B5EF4-FFF2-40B4-BE49-F238E27FC236}">
                <a16:creationId xmlns:a16="http://schemas.microsoft.com/office/drawing/2014/main" id="{2E14D9D3-F7EA-4536-B13C-924A0EB5F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317" y="2437529"/>
            <a:ext cx="372930" cy="2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isco Router Icon at Vectorified.com | Collection of Cisco Router Icon free  for personal use">
            <a:extLst>
              <a:ext uri="{FF2B5EF4-FFF2-40B4-BE49-F238E27FC236}">
                <a16:creationId xmlns:a16="http://schemas.microsoft.com/office/drawing/2014/main" id="{86F33DA2-1A08-42E9-9325-EBCF47F97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30" y="2437529"/>
            <a:ext cx="372930" cy="2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F32148A3-8059-4043-8AF2-C06560F5BDAE}"/>
              </a:ext>
            </a:extLst>
          </p:cNvPr>
          <p:cNvGrpSpPr/>
          <p:nvPr/>
        </p:nvGrpSpPr>
        <p:grpSpPr>
          <a:xfrm>
            <a:off x="1573277" y="4132325"/>
            <a:ext cx="646325" cy="265900"/>
            <a:chOff x="1994196" y="3903725"/>
            <a:chExt cx="646325" cy="265900"/>
          </a:xfrm>
        </p:grpSpPr>
        <p:sp>
          <p:nvSpPr>
            <p:cNvPr id="2" name="정육면체 1">
              <a:extLst>
                <a:ext uri="{FF2B5EF4-FFF2-40B4-BE49-F238E27FC236}">
                  <a16:creationId xmlns:a16="http://schemas.microsoft.com/office/drawing/2014/main" id="{FD5D29BE-77A0-4025-BBBB-65BCABD7B857}"/>
                </a:ext>
              </a:extLst>
            </p:cNvPr>
            <p:cNvSpPr/>
            <p:nvPr/>
          </p:nvSpPr>
          <p:spPr>
            <a:xfrm>
              <a:off x="1994196" y="3903725"/>
              <a:ext cx="646325" cy="265900"/>
            </a:xfrm>
            <a:prstGeom prst="cube">
              <a:avLst>
                <a:gd name="adj" fmla="val 60893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7B77ADE7-3320-480A-85DF-1E67520F1FE1}"/>
                </a:ext>
              </a:extLst>
            </p:cNvPr>
            <p:cNvSpPr/>
            <p:nvPr/>
          </p:nvSpPr>
          <p:spPr>
            <a:xfrm>
              <a:off x="2373158" y="3930769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E73B8697-9038-4452-A1A2-BD43A647B9C4}"/>
                </a:ext>
              </a:extLst>
            </p:cNvPr>
            <p:cNvSpPr/>
            <p:nvPr/>
          </p:nvSpPr>
          <p:spPr>
            <a:xfrm flipH="1">
              <a:off x="2179302" y="3928273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FC88362C-7277-4051-83FA-69277773E89E}"/>
                </a:ext>
              </a:extLst>
            </p:cNvPr>
            <p:cNvSpPr/>
            <p:nvPr/>
          </p:nvSpPr>
          <p:spPr>
            <a:xfrm>
              <a:off x="2308314" y="3987592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B9BCFBC8-5664-46C6-BB2C-11155E42FC4F}"/>
                </a:ext>
              </a:extLst>
            </p:cNvPr>
            <p:cNvSpPr/>
            <p:nvPr/>
          </p:nvSpPr>
          <p:spPr>
            <a:xfrm flipH="1">
              <a:off x="2123789" y="3993731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Picture 4" descr="computer clipart,computer icon,computer elements,flat computer icon,computer,icon,flat,icon clipart,stick clipart,figure clipart,computer logo">
            <a:extLst>
              <a:ext uri="{FF2B5EF4-FFF2-40B4-BE49-F238E27FC236}">
                <a16:creationId xmlns:a16="http://schemas.microsoft.com/office/drawing/2014/main" id="{5C3ADA28-1150-4B81-A7B1-61A4F1772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576" y1="74576" x2="49576" y2="74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109" y="5377863"/>
            <a:ext cx="547480" cy="5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omputer clipart,computer icon,computer elements,flat computer icon,computer,icon,flat,icon clipart,stick clipart,figure clipart,computer logo">
            <a:extLst>
              <a:ext uri="{FF2B5EF4-FFF2-40B4-BE49-F238E27FC236}">
                <a16:creationId xmlns:a16="http://schemas.microsoft.com/office/drawing/2014/main" id="{4E91B6F9-FA06-4888-8D23-071BC6646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576" y1="74576" x2="49576" y2="74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23" y="5377863"/>
            <a:ext cx="547480" cy="5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CFEE823-4BA7-4ED6-B758-1DD00B7D96E9}"/>
              </a:ext>
            </a:extLst>
          </p:cNvPr>
          <p:cNvCxnSpPr>
            <a:cxnSpLocks/>
            <a:stCxn id="168" idx="3"/>
          </p:cNvCxnSpPr>
          <p:nvPr/>
        </p:nvCxnSpPr>
        <p:spPr>
          <a:xfrm flipH="1">
            <a:off x="1881045" y="2691932"/>
            <a:ext cx="13727" cy="14371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8489E9A-AED6-45AA-8651-4D2785A16FCC}"/>
              </a:ext>
            </a:extLst>
          </p:cNvPr>
          <p:cNvCxnSpPr>
            <a:cxnSpLocks/>
            <a:stCxn id="3080" idx="3"/>
            <a:endCxn id="21" idx="1"/>
          </p:cNvCxnSpPr>
          <p:nvPr/>
        </p:nvCxnSpPr>
        <p:spPr>
          <a:xfrm>
            <a:off x="2067510" y="2560044"/>
            <a:ext cx="163381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24571B0-6794-41C2-9E45-1486C8F35AC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4074254" y="2560044"/>
            <a:ext cx="1387063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6BA74A0-CC36-4C1C-A501-A6ECEC3E443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834247" y="2560044"/>
            <a:ext cx="1299983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514CBEE-DF86-4C4F-BD6A-057D1E50D7C0}"/>
              </a:ext>
            </a:extLst>
          </p:cNvPr>
          <p:cNvCxnSpPr>
            <a:cxnSpLocks/>
            <a:stCxn id="178" idx="4"/>
          </p:cNvCxnSpPr>
          <p:nvPr/>
        </p:nvCxnSpPr>
        <p:spPr>
          <a:xfrm>
            <a:off x="7558226" y="2552310"/>
            <a:ext cx="477122" cy="11525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흰색 배경에 컴퓨터 케이스 아이콘의 그림 로열티 무료 사진, 그림, 이미지 그리고 스톡포토그래피. Image 86132557.">
            <a:extLst>
              <a:ext uri="{FF2B5EF4-FFF2-40B4-BE49-F238E27FC236}">
                <a16:creationId xmlns:a16="http://schemas.microsoft.com/office/drawing/2014/main" id="{F64844C5-3F42-4780-899D-5A06BA262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667" y1="76000" x2="28889" y2="57778"/>
                        <a14:foregroundMark x1="28889" y1="57778" x2="32889" y2="33333"/>
                        <a14:foregroundMark x1="32889" y1="33333" x2="58222" y2="31111"/>
                        <a14:foregroundMark x1="58222" y1="31111" x2="61333" y2="62222"/>
                        <a14:foregroundMark x1="61333" y1="62222" x2="41333" y2="77333"/>
                        <a14:foregroundMark x1="41333" y1="77333" x2="39556" y2="77333"/>
                        <a14:foregroundMark x1="48889" y1="44444" x2="46222" y2="59111"/>
                        <a14:foregroundMark x1="50222" y1="43111" x2="44889" y2="52444"/>
                        <a14:foregroundMark x1="46222" y1="36889" x2="41778" y2="46667"/>
                        <a14:foregroundMark x1="41778" y1="32444" x2="40000" y2="40444"/>
                        <a14:foregroundMark x1="41778" y1="52889" x2="42222" y2="57333"/>
                        <a14:foregroundMark x1="42222" y1="53778" x2="44000" y2="66222"/>
                        <a14:foregroundMark x1="44444" y1="72000" x2="44000" y2="73778"/>
                        <a14:foregroundMark x1="44000" y1="72000" x2="44000" y2="72000"/>
                        <a14:foregroundMark x1="62667" y1="69333" x2="63556" y2="65778"/>
                        <a14:foregroundMark x1="64000" y1="64000" x2="67556" y2="56889"/>
                        <a14:foregroundMark x1="67556" y1="55556" x2="67556" y2="54222"/>
                        <a14:foregroundMark x1="67111" y1="48889" x2="65778" y2="43556"/>
                        <a14:foregroundMark x1="65333" y1="40889" x2="65333" y2="40889"/>
                        <a14:foregroundMark x1="64889" y1="39111" x2="64444" y2="36000"/>
                        <a14:foregroundMark x1="64000" y1="33778" x2="63556" y2="32444"/>
                        <a14:foregroundMark x1="63111" y1="31556" x2="63111" y2="31556"/>
                        <a14:foregroundMark x1="56000" y1="23111" x2="56000" y2="23111"/>
                        <a14:foregroundMark x1="49333" y1="25333" x2="48000" y2="26222"/>
                        <a14:foregroundMark x1="39111" y1="29333" x2="37778" y2="29778"/>
                        <a14:foregroundMark x1="39556" y1="28444" x2="45333" y2="24889"/>
                        <a14:foregroundMark x1="28444" y1="32444" x2="28444" y2="32444"/>
                        <a14:foregroundMark x1="28000" y1="34667" x2="28000" y2="3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17432" r="20954" b="17766"/>
          <a:stretch/>
        </p:blipFill>
        <p:spPr bwMode="auto">
          <a:xfrm>
            <a:off x="9419803" y="1964327"/>
            <a:ext cx="47244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 descr="흰색 배경에 컴퓨터 케이스 아이콘의 그림 로열티 무료 사진, 그림, 이미지 그리고 스톡포토그래피. Image 86132557.">
            <a:extLst>
              <a:ext uri="{FF2B5EF4-FFF2-40B4-BE49-F238E27FC236}">
                <a16:creationId xmlns:a16="http://schemas.microsoft.com/office/drawing/2014/main" id="{55014B4D-3636-4376-8F70-51AD6244E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667" y1="76000" x2="28889" y2="57778"/>
                        <a14:foregroundMark x1="28889" y1="57778" x2="32889" y2="33333"/>
                        <a14:foregroundMark x1="32889" y1="33333" x2="58222" y2="31111"/>
                        <a14:foregroundMark x1="58222" y1="31111" x2="61333" y2="62222"/>
                        <a14:foregroundMark x1="61333" y1="62222" x2="41333" y2="77333"/>
                        <a14:foregroundMark x1="41333" y1="77333" x2="39556" y2="77333"/>
                        <a14:foregroundMark x1="48889" y1="44444" x2="46222" y2="59111"/>
                        <a14:foregroundMark x1="50222" y1="43111" x2="44889" y2="52444"/>
                        <a14:foregroundMark x1="46222" y1="36889" x2="41778" y2="46667"/>
                        <a14:foregroundMark x1="41778" y1="32444" x2="40000" y2="40444"/>
                        <a14:foregroundMark x1="41778" y1="52889" x2="42222" y2="57333"/>
                        <a14:foregroundMark x1="42222" y1="53778" x2="44000" y2="66222"/>
                        <a14:foregroundMark x1="44444" y1="72000" x2="44000" y2="73778"/>
                        <a14:foregroundMark x1="44000" y1="72000" x2="44000" y2="72000"/>
                        <a14:foregroundMark x1="62667" y1="69333" x2="63556" y2="65778"/>
                        <a14:foregroundMark x1="64000" y1="64000" x2="67556" y2="56889"/>
                        <a14:foregroundMark x1="67556" y1="55556" x2="67556" y2="54222"/>
                        <a14:foregroundMark x1="67111" y1="48889" x2="65778" y2="43556"/>
                        <a14:foregroundMark x1="65333" y1="40889" x2="65333" y2="40889"/>
                        <a14:foregroundMark x1="64889" y1="39111" x2="64444" y2="36000"/>
                        <a14:foregroundMark x1="64000" y1="33778" x2="63556" y2="32444"/>
                        <a14:foregroundMark x1="63111" y1="31556" x2="63111" y2="31556"/>
                        <a14:foregroundMark x1="56000" y1="23111" x2="56000" y2="23111"/>
                        <a14:foregroundMark x1="49333" y1="25333" x2="48000" y2="26222"/>
                        <a14:foregroundMark x1="39111" y1="29333" x2="37778" y2="29778"/>
                        <a14:foregroundMark x1="39556" y1="28444" x2="45333" y2="24889"/>
                        <a14:foregroundMark x1="28444" y1="32444" x2="28444" y2="32444"/>
                        <a14:foregroundMark x1="28000" y1="34667" x2="28000" y2="3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17432" r="20954" b="17766"/>
          <a:stretch/>
        </p:blipFill>
        <p:spPr bwMode="auto">
          <a:xfrm>
            <a:off x="9419803" y="2679446"/>
            <a:ext cx="47244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흰색 배경에 컴퓨터 케이스 아이콘의 그림 로열티 무료 사진, 그림, 이미지 그리고 스톡포토그래피. Image 86132557.">
            <a:extLst>
              <a:ext uri="{FF2B5EF4-FFF2-40B4-BE49-F238E27FC236}">
                <a16:creationId xmlns:a16="http://schemas.microsoft.com/office/drawing/2014/main" id="{761B8BD5-108E-40A3-B893-2BC7B66F1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667" y1="76000" x2="28889" y2="57778"/>
                        <a14:foregroundMark x1="28889" y1="57778" x2="32889" y2="33333"/>
                        <a14:foregroundMark x1="32889" y1="33333" x2="58222" y2="31111"/>
                        <a14:foregroundMark x1="58222" y1="31111" x2="61333" y2="62222"/>
                        <a14:foregroundMark x1="61333" y1="62222" x2="41333" y2="77333"/>
                        <a14:foregroundMark x1="41333" y1="77333" x2="39556" y2="77333"/>
                        <a14:foregroundMark x1="48889" y1="44444" x2="46222" y2="59111"/>
                        <a14:foregroundMark x1="50222" y1="43111" x2="44889" y2="52444"/>
                        <a14:foregroundMark x1="46222" y1="36889" x2="41778" y2="46667"/>
                        <a14:foregroundMark x1="41778" y1="32444" x2="40000" y2="40444"/>
                        <a14:foregroundMark x1="41778" y1="52889" x2="42222" y2="57333"/>
                        <a14:foregroundMark x1="42222" y1="53778" x2="44000" y2="66222"/>
                        <a14:foregroundMark x1="44444" y1="72000" x2="44000" y2="73778"/>
                        <a14:foregroundMark x1="44000" y1="72000" x2="44000" y2="72000"/>
                        <a14:foregroundMark x1="62667" y1="69333" x2="63556" y2="65778"/>
                        <a14:foregroundMark x1="64000" y1="64000" x2="67556" y2="56889"/>
                        <a14:foregroundMark x1="67556" y1="55556" x2="67556" y2="54222"/>
                        <a14:foregroundMark x1="67111" y1="48889" x2="65778" y2="43556"/>
                        <a14:foregroundMark x1="65333" y1="40889" x2="65333" y2="40889"/>
                        <a14:foregroundMark x1="64889" y1="39111" x2="64444" y2="36000"/>
                        <a14:foregroundMark x1="64000" y1="33778" x2="63556" y2="32444"/>
                        <a14:foregroundMark x1="63111" y1="31556" x2="63111" y2="31556"/>
                        <a14:foregroundMark x1="56000" y1="23111" x2="56000" y2="23111"/>
                        <a14:foregroundMark x1="49333" y1="25333" x2="48000" y2="26222"/>
                        <a14:foregroundMark x1="39111" y1="29333" x2="37778" y2="29778"/>
                        <a14:foregroundMark x1="39556" y1="28444" x2="45333" y2="24889"/>
                        <a14:foregroundMark x1="28444" y1="32444" x2="28444" y2="32444"/>
                        <a14:foregroundMark x1="28000" y1="34667" x2="28000" y2="3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17432" r="20954" b="17766"/>
          <a:stretch/>
        </p:blipFill>
        <p:spPr bwMode="auto">
          <a:xfrm>
            <a:off x="9419803" y="3409927"/>
            <a:ext cx="47244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흰색 배경에 컴퓨터 케이스 아이콘의 그림 로열티 무료 사진, 그림, 이미지 그리고 스톡포토그래피. Image 86132557.">
            <a:extLst>
              <a:ext uri="{FF2B5EF4-FFF2-40B4-BE49-F238E27FC236}">
                <a16:creationId xmlns:a16="http://schemas.microsoft.com/office/drawing/2014/main" id="{F11EF69F-F8F2-45DB-B744-48303C6E2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667" y1="76000" x2="28889" y2="57778"/>
                        <a14:foregroundMark x1="28889" y1="57778" x2="32889" y2="33333"/>
                        <a14:foregroundMark x1="32889" y1="33333" x2="58222" y2="31111"/>
                        <a14:foregroundMark x1="58222" y1="31111" x2="61333" y2="62222"/>
                        <a14:foregroundMark x1="61333" y1="62222" x2="41333" y2="77333"/>
                        <a14:foregroundMark x1="41333" y1="77333" x2="39556" y2="77333"/>
                        <a14:foregroundMark x1="48889" y1="44444" x2="46222" y2="59111"/>
                        <a14:foregroundMark x1="50222" y1="43111" x2="44889" y2="52444"/>
                        <a14:foregroundMark x1="46222" y1="36889" x2="41778" y2="46667"/>
                        <a14:foregroundMark x1="41778" y1="32444" x2="40000" y2="40444"/>
                        <a14:foregroundMark x1="41778" y1="52889" x2="42222" y2="57333"/>
                        <a14:foregroundMark x1="42222" y1="53778" x2="44000" y2="66222"/>
                        <a14:foregroundMark x1="44444" y1="72000" x2="44000" y2="73778"/>
                        <a14:foregroundMark x1="44000" y1="72000" x2="44000" y2="72000"/>
                        <a14:foregroundMark x1="62667" y1="69333" x2="63556" y2="65778"/>
                        <a14:foregroundMark x1="64000" y1="64000" x2="67556" y2="56889"/>
                        <a14:foregroundMark x1="67556" y1="55556" x2="67556" y2="54222"/>
                        <a14:foregroundMark x1="67111" y1="48889" x2="65778" y2="43556"/>
                        <a14:foregroundMark x1="65333" y1="40889" x2="65333" y2="40889"/>
                        <a14:foregroundMark x1="64889" y1="39111" x2="64444" y2="36000"/>
                        <a14:foregroundMark x1="64000" y1="33778" x2="63556" y2="32444"/>
                        <a14:foregroundMark x1="63111" y1="31556" x2="63111" y2="31556"/>
                        <a14:foregroundMark x1="56000" y1="23111" x2="56000" y2="23111"/>
                        <a14:foregroundMark x1="49333" y1="25333" x2="48000" y2="26222"/>
                        <a14:foregroundMark x1="39111" y1="29333" x2="37778" y2="29778"/>
                        <a14:foregroundMark x1="39556" y1="28444" x2="45333" y2="24889"/>
                        <a14:foregroundMark x1="28444" y1="32444" x2="28444" y2="32444"/>
                        <a14:foregroundMark x1="28000" y1="34667" x2="28000" y2="3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17432" r="20954" b="17766"/>
          <a:stretch/>
        </p:blipFill>
        <p:spPr bwMode="auto">
          <a:xfrm>
            <a:off x="9419803" y="4140408"/>
            <a:ext cx="47244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흰색 배경에 컴퓨터 케이스 아이콘의 그림 로열티 무료 사진, 그림, 이미지 그리고 스톡포토그래피. Image 86132557.">
            <a:extLst>
              <a:ext uri="{FF2B5EF4-FFF2-40B4-BE49-F238E27FC236}">
                <a16:creationId xmlns:a16="http://schemas.microsoft.com/office/drawing/2014/main" id="{E24E6045-DC3E-4A08-8E96-516345BCE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667" y1="76000" x2="28889" y2="57778"/>
                        <a14:foregroundMark x1="28889" y1="57778" x2="32889" y2="33333"/>
                        <a14:foregroundMark x1="32889" y1="33333" x2="58222" y2="31111"/>
                        <a14:foregroundMark x1="58222" y1="31111" x2="61333" y2="62222"/>
                        <a14:foregroundMark x1="61333" y1="62222" x2="41333" y2="77333"/>
                        <a14:foregroundMark x1="41333" y1="77333" x2="39556" y2="77333"/>
                        <a14:foregroundMark x1="48889" y1="44444" x2="46222" y2="59111"/>
                        <a14:foregroundMark x1="50222" y1="43111" x2="44889" y2="52444"/>
                        <a14:foregroundMark x1="46222" y1="36889" x2="41778" y2="46667"/>
                        <a14:foregroundMark x1="41778" y1="32444" x2="40000" y2="40444"/>
                        <a14:foregroundMark x1="41778" y1="52889" x2="42222" y2="57333"/>
                        <a14:foregroundMark x1="42222" y1="53778" x2="44000" y2="66222"/>
                        <a14:foregroundMark x1="44444" y1="72000" x2="44000" y2="73778"/>
                        <a14:foregroundMark x1="44000" y1="72000" x2="44000" y2="72000"/>
                        <a14:foregroundMark x1="62667" y1="69333" x2="63556" y2="65778"/>
                        <a14:foregroundMark x1="64000" y1="64000" x2="67556" y2="56889"/>
                        <a14:foregroundMark x1="67556" y1="55556" x2="67556" y2="54222"/>
                        <a14:foregroundMark x1="67111" y1="48889" x2="65778" y2="43556"/>
                        <a14:foregroundMark x1="65333" y1="40889" x2="65333" y2="40889"/>
                        <a14:foregroundMark x1="64889" y1="39111" x2="64444" y2="36000"/>
                        <a14:foregroundMark x1="64000" y1="33778" x2="63556" y2="32444"/>
                        <a14:foregroundMark x1="63111" y1="31556" x2="63111" y2="31556"/>
                        <a14:foregroundMark x1="56000" y1="23111" x2="56000" y2="23111"/>
                        <a14:foregroundMark x1="49333" y1="25333" x2="48000" y2="26222"/>
                        <a14:foregroundMark x1="39111" y1="29333" x2="37778" y2="29778"/>
                        <a14:foregroundMark x1="39556" y1="28444" x2="45333" y2="24889"/>
                        <a14:foregroundMark x1="28444" y1="32444" x2="28444" y2="32444"/>
                        <a14:foregroundMark x1="28000" y1="34667" x2="28000" y2="3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17432" r="20954" b="17766"/>
          <a:stretch/>
        </p:blipFill>
        <p:spPr bwMode="auto">
          <a:xfrm>
            <a:off x="9419803" y="4870889"/>
            <a:ext cx="47244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0" descr="흰색 배경에 컴퓨터 케이스 아이콘의 그림 로열티 무료 사진, 그림, 이미지 그리고 스톡포토그래피. Image 86132557.">
            <a:extLst>
              <a:ext uri="{FF2B5EF4-FFF2-40B4-BE49-F238E27FC236}">
                <a16:creationId xmlns:a16="http://schemas.microsoft.com/office/drawing/2014/main" id="{527E0FEA-532B-44BF-B517-8D35DDB68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667" y1="76000" x2="28889" y2="57778"/>
                        <a14:foregroundMark x1="28889" y1="57778" x2="32889" y2="33333"/>
                        <a14:foregroundMark x1="32889" y1="33333" x2="58222" y2="31111"/>
                        <a14:foregroundMark x1="58222" y1="31111" x2="61333" y2="62222"/>
                        <a14:foregroundMark x1="61333" y1="62222" x2="41333" y2="77333"/>
                        <a14:foregroundMark x1="41333" y1="77333" x2="39556" y2="77333"/>
                        <a14:foregroundMark x1="48889" y1="44444" x2="46222" y2="59111"/>
                        <a14:foregroundMark x1="50222" y1="43111" x2="44889" y2="52444"/>
                        <a14:foregroundMark x1="46222" y1="36889" x2="41778" y2="46667"/>
                        <a14:foregroundMark x1="41778" y1="32444" x2="40000" y2="40444"/>
                        <a14:foregroundMark x1="41778" y1="52889" x2="42222" y2="57333"/>
                        <a14:foregroundMark x1="42222" y1="53778" x2="44000" y2="66222"/>
                        <a14:foregroundMark x1="44444" y1="72000" x2="44000" y2="73778"/>
                        <a14:foregroundMark x1="44000" y1="72000" x2="44000" y2="72000"/>
                        <a14:foregroundMark x1="62667" y1="69333" x2="63556" y2="65778"/>
                        <a14:foregroundMark x1="64000" y1="64000" x2="67556" y2="56889"/>
                        <a14:foregroundMark x1="67556" y1="55556" x2="67556" y2="54222"/>
                        <a14:foregroundMark x1="67111" y1="48889" x2="65778" y2="43556"/>
                        <a14:foregroundMark x1="65333" y1="40889" x2="65333" y2="40889"/>
                        <a14:foregroundMark x1="64889" y1="39111" x2="64444" y2="36000"/>
                        <a14:foregroundMark x1="64000" y1="33778" x2="63556" y2="32444"/>
                        <a14:foregroundMark x1="63111" y1="31556" x2="63111" y2="31556"/>
                        <a14:foregroundMark x1="56000" y1="23111" x2="56000" y2="23111"/>
                        <a14:foregroundMark x1="49333" y1="25333" x2="48000" y2="26222"/>
                        <a14:foregroundMark x1="39111" y1="29333" x2="37778" y2="29778"/>
                        <a14:foregroundMark x1="39556" y1="28444" x2="45333" y2="24889"/>
                        <a14:foregroundMark x1="28444" y1="32444" x2="28444" y2="32444"/>
                        <a14:foregroundMark x1="28000" y1="34667" x2="28000" y2="3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17432" r="20954" b="17766"/>
          <a:stretch/>
        </p:blipFill>
        <p:spPr bwMode="auto">
          <a:xfrm>
            <a:off x="9419803" y="5598543"/>
            <a:ext cx="47244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A5844390-8C1D-47A9-B69A-367571CFF446}"/>
              </a:ext>
            </a:extLst>
          </p:cNvPr>
          <p:cNvCxnSpPr>
            <a:cxnSpLocks/>
            <a:endCxn id="3082" idx="1"/>
          </p:cNvCxnSpPr>
          <p:nvPr/>
        </p:nvCxnSpPr>
        <p:spPr>
          <a:xfrm flipV="1">
            <a:off x="8590703" y="2226265"/>
            <a:ext cx="829100" cy="143452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672AF6D4-CC19-47BE-8577-0189C438F02A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8590703" y="2941384"/>
            <a:ext cx="829100" cy="7194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8E3E297B-E1E4-40F5-8E2A-27A9754029AF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8590703" y="3660787"/>
            <a:ext cx="829100" cy="110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DFC93D00-29B3-462D-8622-73401A444BDA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8590703" y="3660787"/>
            <a:ext cx="829100" cy="7415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1A828EA3-0DDB-44FA-90F8-E1A639F574FE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8590703" y="3660787"/>
            <a:ext cx="829100" cy="14720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C8A52720-1509-4F5A-8CE1-ABF5E8A0B063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8590703" y="3660787"/>
            <a:ext cx="829100" cy="21996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C8392B7D-D986-453C-B753-2557EA5DD1DB}"/>
              </a:ext>
            </a:extLst>
          </p:cNvPr>
          <p:cNvSpPr txBox="1"/>
          <p:nvPr/>
        </p:nvSpPr>
        <p:spPr>
          <a:xfrm>
            <a:off x="9890400" y="1995079"/>
            <a:ext cx="1500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DHCP </a:t>
            </a:r>
          </a:p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192.168.0.10 &lt;-&gt; 35.0.0.10</a:t>
            </a:r>
            <a:endParaRPr lang="ko-KR" altLang="en-US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238963-D18A-401E-83C9-1181229E7384}"/>
              </a:ext>
            </a:extLst>
          </p:cNvPr>
          <p:cNvSpPr txBox="1"/>
          <p:nvPr/>
        </p:nvSpPr>
        <p:spPr>
          <a:xfrm>
            <a:off x="9890400" y="2746367"/>
            <a:ext cx="1500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DNS</a:t>
            </a:r>
          </a:p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192.168.0.20 &lt;-&gt; 35.0.0.20</a:t>
            </a:r>
            <a:endParaRPr lang="ko-KR" altLang="en-US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D6A1AF3-5F30-418E-A99D-4D32B997B2D3}"/>
              </a:ext>
            </a:extLst>
          </p:cNvPr>
          <p:cNvSpPr txBox="1"/>
          <p:nvPr/>
        </p:nvSpPr>
        <p:spPr>
          <a:xfrm>
            <a:off x="9890400" y="3488210"/>
            <a:ext cx="1500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FTP </a:t>
            </a:r>
          </a:p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192.168.0.30 &lt;-&gt; 35.0.0.30</a:t>
            </a:r>
            <a:endParaRPr lang="ko-KR" altLang="en-US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DA7F23C-F3AC-4078-83A9-F8FCAB68D55C}"/>
              </a:ext>
            </a:extLst>
          </p:cNvPr>
          <p:cNvSpPr txBox="1"/>
          <p:nvPr/>
        </p:nvSpPr>
        <p:spPr>
          <a:xfrm>
            <a:off x="9889523" y="4204709"/>
            <a:ext cx="1500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DB</a:t>
            </a:r>
          </a:p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192.168.0.40 &lt;-&gt; 35.0.0.40</a:t>
            </a:r>
            <a:endParaRPr lang="ko-KR" altLang="en-US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BE9B896-350B-4BEC-AAAA-783D810731C6}"/>
              </a:ext>
            </a:extLst>
          </p:cNvPr>
          <p:cNvSpPr txBox="1"/>
          <p:nvPr/>
        </p:nvSpPr>
        <p:spPr>
          <a:xfrm>
            <a:off x="9879884" y="4935190"/>
            <a:ext cx="1500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MAIL</a:t>
            </a:r>
          </a:p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192.168.0.50 &lt;-&gt; 35.0.0.50</a:t>
            </a:r>
            <a:endParaRPr lang="ko-KR" altLang="en-US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40F5AC-15FE-4550-A607-78367FC38DAB}"/>
              </a:ext>
            </a:extLst>
          </p:cNvPr>
          <p:cNvSpPr txBox="1"/>
          <p:nvPr/>
        </p:nvSpPr>
        <p:spPr>
          <a:xfrm>
            <a:off x="9889523" y="5662497"/>
            <a:ext cx="1500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WEB </a:t>
            </a:r>
          </a:p>
          <a:p>
            <a:r>
              <a:rPr lang="en-US" altLang="ko-KR" sz="800" b="1" dirty="0">
                <a:solidFill>
                  <a:schemeClr val="accent6">
                    <a:lumMod val="75000"/>
                  </a:schemeClr>
                </a:solidFill>
              </a:rPr>
              <a:t>192.168.0.60 &lt;-&gt; 35.0.0.60</a:t>
            </a:r>
            <a:endParaRPr lang="ko-KR" altLang="en-US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9516F39-A50F-44E1-9E33-F17605C4ED61}"/>
              </a:ext>
            </a:extLst>
          </p:cNvPr>
          <p:cNvSpPr txBox="1"/>
          <p:nvPr/>
        </p:nvSpPr>
        <p:spPr>
          <a:xfrm>
            <a:off x="809393" y="5883705"/>
            <a:ext cx="547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accent6">
                    <a:lumMod val="75000"/>
                  </a:schemeClr>
                </a:solidFill>
              </a:rPr>
              <a:t>개발팀</a:t>
            </a:r>
            <a:endParaRPr lang="en-US" altLang="ko-KR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1C259F7-FBD9-4CF8-B8F2-41AB5EEF36FE}"/>
              </a:ext>
            </a:extLst>
          </p:cNvPr>
          <p:cNvSpPr txBox="1"/>
          <p:nvPr/>
        </p:nvSpPr>
        <p:spPr>
          <a:xfrm>
            <a:off x="1611507" y="5883705"/>
            <a:ext cx="614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accent6">
                    <a:lumMod val="75000"/>
                  </a:schemeClr>
                </a:solidFill>
              </a:rPr>
              <a:t>디자인팀</a:t>
            </a:r>
            <a:endParaRPr lang="en-US" altLang="ko-KR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B90AA5D9-3F60-4901-98D1-5EAEB9C5BE7A}"/>
              </a:ext>
            </a:extLst>
          </p:cNvPr>
          <p:cNvCxnSpPr>
            <a:cxnSpLocks/>
            <a:endCxn id="3076" idx="0"/>
          </p:cNvCxnSpPr>
          <p:nvPr/>
        </p:nvCxnSpPr>
        <p:spPr>
          <a:xfrm flipH="1">
            <a:off x="1041576" y="4400986"/>
            <a:ext cx="833973" cy="9768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6D75457D-8C6C-4251-9669-DFB91A1F0800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866849" y="4400986"/>
            <a:ext cx="8700" cy="9768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1CEDFB7C-52C0-44CA-B843-5644ED99473C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1875549" y="4400986"/>
            <a:ext cx="793414" cy="9768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491D5BE3-33B0-4B15-BFF4-740200BED168}"/>
              </a:ext>
            </a:extLst>
          </p:cNvPr>
          <p:cNvSpPr txBox="1"/>
          <p:nvPr/>
        </p:nvSpPr>
        <p:spPr>
          <a:xfrm>
            <a:off x="2422209" y="5883705"/>
            <a:ext cx="547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accent6">
                    <a:lumMod val="75000"/>
                  </a:schemeClr>
                </a:solidFill>
              </a:rPr>
              <a:t>기획팀</a:t>
            </a:r>
            <a:endParaRPr lang="en-US" altLang="ko-KR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5" name="Picture 4" descr="computer clipart,computer icon,computer elements,flat computer icon,computer,icon,flat,icon clipart,stick clipart,figure clipart,computer logo">
            <a:extLst>
              <a:ext uri="{FF2B5EF4-FFF2-40B4-BE49-F238E27FC236}">
                <a16:creationId xmlns:a16="http://schemas.microsoft.com/office/drawing/2014/main" id="{9DA00845-0CDD-4603-ADC4-0514FC4A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576" y1="74576" x2="49576" y2="74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89" y="5384213"/>
            <a:ext cx="547480" cy="5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4" descr="computer clipart,computer icon,computer elements,flat computer icon,computer,icon,flat,icon clipart,stick clipart,figure clipart,computer logo">
            <a:extLst>
              <a:ext uri="{FF2B5EF4-FFF2-40B4-BE49-F238E27FC236}">
                <a16:creationId xmlns:a16="http://schemas.microsoft.com/office/drawing/2014/main" id="{76711D49-80F8-4306-8B62-A411A2861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576" y1="74576" x2="49576" y2="74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86" y="5384213"/>
            <a:ext cx="547480" cy="5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9DD0AFA-F984-4DD3-A327-3BC3F4B9F680}"/>
              </a:ext>
            </a:extLst>
          </p:cNvPr>
          <p:cNvSpPr txBox="1"/>
          <p:nvPr/>
        </p:nvSpPr>
        <p:spPr>
          <a:xfrm>
            <a:off x="4855946" y="5883705"/>
            <a:ext cx="547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accent6">
                    <a:lumMod val="75000"/>
                  </a:schemeClr>
                </a:solidFill>
              </a:rPr>
              <a:t>영업팀</a:t>
            </a:r>
            <a:endParaRPr lang="en-US" altLang="ko-KR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7F6363CF-8C48-4690-BFFC-DC297F6DF545}"/>
              </a:ext>
            </a:extLst>
          </p:cNvPr>
          <p:cNvCxnSpPr>
            <a:cxnSpLocks/>
            <a:endCxn id="155" idx="0"/>
          </p:cNvCxnSpPr>
          <p:nvPr/>
        </p:nvCxnSpPr>
        <p:spPr>
          <a:xfrm flipH="1">
            <a:off x="5088129" y="4394655"/>
            <a:ext cx="546537" cy="98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D8C8D9CF-FE18-461A-B834-DA4B0B868D2C}"/>
              </a:ext>
            </a:extLst>
          </p:cNvPr>
          <p:cNvCxnSpPr>
            <a:cxnSpLocks/>
            <a:stCxn id="157" idx="0"/>
          </p:cNvCxnSpPr>
          <p:nvPr/>
        </p:nvCxnSpPr>
        <p:spPr>
          <a:xfrm flipH="1" flipV="1">
            <a:off x="5634666" y="4394655"/>
            <a:ext cx="597860" cy="98955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9E79D183-F8E3-4119-AA09-E637EC81FB9E}"/>
              </a:ext>
            </a:extLst>
          </p:cNvPr>
          <p:cNvSpPr txBox="1"/>
          <p:nvPr/>
        </p:nvSpPr>
        <p:spPr>
          <a:xfrm>
            <a:off x="5879092" y="5883705"/>
            <a:ext cx="708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accent6">
                    <a:lumMod val="75000"/>
                  </a:schemeClr>
                </a:solidFill>
              </a:rPr>
              <a:t>경영지원팀</a:t>
            </a:r>
            <a:endParaRPr lang="en-US" altLang="ko-KR" sz="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F0448769-A90B-45A3-A0D6-932BA295B692}"/>
              </a:ext>
            </a:extLst>
          </p:cNvPr>
          <p:cNvCxnSpPr>
            <a:cxnSpLocks/>
            <a:stCxn id="177" idx="3"/>
          </p:cNvCxnSpPr>
          <p:nvPr/>
        </p:nvCxnSpPr>
        <p:spPr>
          <a:xfrm>
            <a:off x="5644944" y="2681543"/>
            <a:ext cx="2838" cy="14220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원통형 167">
            <a:extLst>
              <a:ext uri="{FF2B5EF4-FFF2-40B4-BE49-F238E27FC236}">
                <a16:creationId xmlns:a16="http://schemas.microsoft.com/office/drawing/2014/main" id="{F237C583-22CD-4039-8D58-4E02A3E1081F}"/>
              </a:ext>
            </a:extLst>
          </p:cNvPr>
          <p:cNvSpPr/>
          <p:nvPr/>
        </p:nvSpPr>
        <p:spPr>
          <a:xfrm>
            <a:off x="1661870" y="2416635"/>
            <a:ext cx="465804" cy="275297"/>
          </a:xfrm>
          <a:prstGeom prst="can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원통형 175">
            <a:extLst>
              <a:ext uri="{FF2B5EF4-FFF2-40B4-BE49-F238E27FC236}">
                <a16:creationId xmlns:a16="http://schemas.microsoft.com/office/drawing/2014/main" id="{9098533D-0423-4044-83E0-0551ECA82024}"/>
              </a:ext>
            </a:extLst>
          </p:cNvPr>
          <p:cNvSpPr/>
          <p:nvPr/>
        </p:nvSpPr>
        <p:spPr>
          <a:xfrm>
            <a:off x="3603387" y="2416635"/>
            <a:ext cx="465804" cy="275297"/>
          </a:xfrm>
          <a:prstGeom prst="can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원통형 176">
            <a:extLst>
              <a:ext uri="{FF2B5EF4-FFF2-40B4-BE49-F238E27FC236}">
                <a16:creationId xmlns:a16="http://schemas.microsoft.com/office/drawing/2014/main" id="{5E7AE3CA-BD0E-4B6E-80A5-D4C04E338DC7}"/>
              </a:ext>
            </a:extLst>
          </p:cNvPr>
          <p:cNvSpPr/>
          <p:nvPr/>
        </p:nvSpPr>
        <p:spPr>
          <a:xfrm>
            <a:off x="5412042" y="2406246"/>
            <a:ext cx="465804" cy="275297"/>
          </a:xfrm>
          <a:prstGeom prst="can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원통형 177">
            <a:extLst>
              <a:ext uri="{FF2B5EF4-FFF2-40B4-BE49-F238E27FC236}">
                <a16:creationId xmlns:a16="http://schemas.microsoft.com/office/drawing/2014/main" id="{C87410DA-62A0-4627-89C3-D58885E00354}"/>
              </a:ext>
            </a:extLst>
          </p:cNvPr>
          <p:cNvSpPr/>
          <p:nvPr/>
        </p:nvSpPr>
        <p:spPr>
          <a:xfrm>
            <a:off x="7092422" y="2414661"/>
            <a:ext cx="465804" cy="275297"/>
          </a:xfrm>
          <a:prstGeom prst="can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EB13A980-6368-4B12-9A34-0B795AE534C3}"/>
              </a:ext>
            </a:extLst>
          </p:cNvPr>
          <p:cNvGrpSpPr/>
          <p:nvPr/>
        </p:nvGrpSpPr>
        <p:grpSpPr>
          <a:xfrm>
            <a:off x="5311503" y="4132325"/>
            <a:ext cx="646325" cy="265900"/>
            <a:chOff x="1994196" y="3903725"/>
            <a:chExt cx="646325" cy="265900"/>
          </a:xfrm>
        </p:grpSpPr>
        <p:sp>
          <p:nvSpPr>
            <p:cNvPr id="189" name="정육면체 188">
              <a:extLst>
                <a:ext uri="{FF2B5EF4-FFF2-40B4-BE49-F238E27FC236}">
                  <a16:creationId xmlns:a16="http://schemas.microsoft.com/office/drawing/2014/main" id="{34AEB4A9-881A-48F6-8EC1-F9047EC00D3C}"/>
                </a:ext>
              </a:extLst>
            </p:cNvPr>
            <p:cNvSpPr/>
            <p:nvPr/>
          </p:nvSpPr>
          <p:spPr>
            <a:xfrm>
              <a:off x="1994196" y="3903725"/>
              <a:ext cx="646325" cy="265900"/>
            </a:xfrm>
            <a:prstGeom prst="cube">
              <a:avLst>
                <a:gd name="adj" fmla="val 60893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화살표: 오른쪽 189">
              <a:extLst>
                <a:ext uri="{FF2B5EF4-FFF2-40B4-BE49-F238E27FC236}">
                  <a16:creationId xmlns:a16="http://schemas.microsoft.com/office/drawing/2014/main" id="{76DDF085-5BB6-4797-B4C3-4E0610BB571B}"/>
                </a:ext>
              </a:extLst>
            </p:cNvPr>
            <p:cNvSpPr/>
            <p:nvPr/>
          </p:nvSpPr>
          <p:spPr>
            <a:xfrm>
              <a:off x="2373158" y="3930769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화살표: 오른쪽 190">
              <a:extLst>
                <a:ext uri="{FF2B5EF4-FFF2-40B4-BE49-F238E27FC236}">
                  <a16:creationId xmlns:a16="http://schemas.microsoft.com/office/drawing/2014/main" id="{C7622110-E93E-4775-99EC-9FC0DDF15048}"/>
                </a:ext>
              </a:extLst>
            </p:cNvPr>
            <p:cNvSpPr/>
            <p:nvPr/>
          </p:nvSpPr>
          <p:spPr>
            <a:xfrm flipH="1">
              <a:off x="2179302" y="3928273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화살표: 오른쪽 191">
              <a:extLst>
                <a:ext uri="{FF2B5EF4-FFF2-40B4-BE49-F238E27FC236}">
                  <a16:creationId xmlns:a16="http://schemas.microsoft.com/office/drawing/2014/main" id="{360D2021-07BC-4826-9BFE-D9963C0E2EAE}"/>
                </a:ext>
              </a:extLst>
            </p:cNvPr>
            <p:cNvSpPr/>
            <p:nvPr/>
          </p:nvSpPr>
          <p:spPr>
            <a:xfrm>
              <a:off x="2308314" y="3987592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화살표: 오른쪽 192">
              <a:extLst>
                <a:ext uri="{FF2B5EF4-FFF2-40B4-BE49-F238E27FC236}">
                  <a16:creationId xmlns:a16="http://schemas.microsoft.com/office/drawing/2014/main" id="{B90F07BF-3F66-44C9-8D36-EFC7017B05A0}"/>
                </a:ext>
              </a:extLst>
            </p:cNvPr>
            <p:cNvSpPr/>
            <p:nvPr/>
          </p:nvSpPr>
          <p:spPr>
            <a:xfrm flipH="1">
              <a:off x="2123789" y="3993731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AE0E6E51-6D47-43BC-8CC3-16A51B0623C7}"/>
              </a:ext>
            </a:extLst>
          </p:cNvPr>
          <p:cNvGrpSpPr/>
          <p:nvPr/>
        </p:nvGrpSpPr>
        <p:grpSpPr>
          <a:xfrm>
            <a:off x="7976213" y="3533376"/>
            <a:ext cx="646325" cy="265900"/>
            <a:chOff x="1994196" y="3903725"/>
            <a:chExt cx="646325" cy="265900"/>
          </a:xfrm>
        </p:grpSpPr>
        <p:sp>
          <p:nvSpPr>
            <p:cNvPr id="195" name="정육면체 194">
              <a:extLst>
                <a:ext uri="{FF2B5EF4-FFF2-40B4-BE49-F238E27FC236}">
                  <a16:creationId xmlns:a16="http://schemas.microsoft.com/office/drawing/2014/main" id="{72EBF2FA-50A1-4E95-BC32-1F8935844E2A}"/>
                </a:ext>
              </a:extLst>
            </p:cNvPr>
            <p:cNvSpPr/>
            <p:nvPr/>
          </p:nvSpPr>
          <p:spPr>
            <a:xfrm>
              <a:off x="1994196" y="3903725"/>
              <a:ext cx="646325" cy="265900"/>
            </a:xfrm>
            <a:prstGeom prst="cube">
              <a:avLst>
                <a:gd name="adj" fmla="val 60893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화살표: 오른쪽 195">
              <a:extLst>
                <a:ext uri="{FF2B5EF4-FFF2-40B4-BE49-F238E27FC236}">
                  <a16:creationId xmlns:a16="http://schemas.microsoft.com/office/drawing/2014/main" id="{6FB06EC0-B620-4788-9463-D199C61C584D}"/>
                </a:ext>
              </a:extLst>
            </p:cNvPr>
            <p:cNvSpPr/>
            <p:nvPr/>
          </p:nvSpPr>
          <p:spPr>
            <a:xfrm>
              <a:off x="2373158" y="3930769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화살표: 오른쪽 196">
              <a:extLst>
                <a:ext uri="{FF2B5EF4-FFF2-40B4-BE49-F238E27FC236}">
                  <a16:creationId xmlns:a16="http://schemas.microsoft.com/office/drawing/2014/main" id="{B29CB15B-9459-404B-8118-11B3DF6C2061}"/>
                </a:ext>
              </a:extLst>
            </p:cNvPr>
            <p:cNvSpPr/>
            <p:nvPr/>
          </p:nvSpPr>
          <p:spPr>
            <a:xfrm flipH="1">
              <a:off x="2179302" y="3928273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화살표: 오른쪽 197">
              <a:extLst>
                <a:ext uri="{FF2B5EF4-FFF2-40B4-BE49-F238E27FC236}">
                  <a16:creationId xmlns:a16="http://schemas.microsoft.com/office/drawing/2014/main" id="{5EFDA8B7-07A2-4552-AFF9-5D07A6234CCF}"/>
                </a:ext>
              </a:extLst>
            </p:cNvPr>
            <p:cNvSpPr/>
            <p:nvPr/>
          </p:nvSpPr>
          <p:spPr>
            <a:xfrm>
              <a:off x="2308314" y="3987592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화살표: 오른쪽 198">
              <a:extLst>
                <a:ext uri="{FF2B5EF4-FFF2-40B4-BE49-F238E27FC236}">
                  <a16:creationId xmlns:a16="http://schemas.microsoft.com/office/drawing/2014/main" id="{7F8371AF-4E50-42F1-B1CD-89C81B203908}"/>
                </a:ext>
              </a:extLst>
            </p:cNvPr>
            <p:cNvSpPr/>
            <p:nvPr/>
          </p:nvSpPr>
          <p:spPr>
            <a:xfrm flipH="1">
              <a:off x="2123789" y="3993731"/>
              <a:ext cx="97794" cy="4844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72EE13E0-2322-44B7-93F7-681E967796BF}"/>
              </a:ext>
            </a:extLst>
          </p:cNvPr>
          <p:cNvSpPr/>
          <p:nvPr/>
        </p:nvSpPr>
        <p:spPr>
          <a:xfrm>
            <a:off x="695324" y="1995079"/>
            <a:ext cx="2447981" cy="4354921"/>
          </a:xfrm>
          <a:prstGeom prst="roundRect">
            <a:avLst>
              <a:gd name="adj" fmla="val 11039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A8FF309-1163-4018-848F-52AA8B862D9E}"/>
              </a:ext>
            </a:extLst>
          </p:cNvPr>
          <p:cNvSpPr txBox="1"/>
          <p:nvPr/>
        </p:nvSpPr>
        <p:spPr>
          <a:xfrm>
            <a:off x="811937" y="204569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6"/>
                </a:solidFill>
              </a:rPr>
              <a:t>개발부</a:t>
            </a:r>
          </a:p>
        </p:txBody>
      </p:sp>
      <p:sp>
        <p:nvSpPr>
          <p:cNvPr id="211" name="사각형: 둥근 모서리 210">
            <a:extLst>
              <a:ext uri="{FF2B5EF4-FFF2-40B4-BE49-F238E27FC236}">
                <a16:creationId xmlns:a16="http://schemas.microsoft.com/office/drawing/2014/main" id="{56C8DBA1-7F71-4CF3-ACBF-654C858D4BCA}"/>
              </a:ext>
            </a:extLst>
          </p:cNvPr>
          <p:cNvSpPr/>
          <p:nvPr/>
        </p:nvSpPr>
        <p:spPr>
          <a:xfrm>
            <a:off x="4441317" y="1995083"/>
            <a:ext cx="2447981" cy="4354921"/>
          </a:xfrm>
          <a:prstGeom prst="roundRect">
            <a:avLst>
              <a:gd name="adj" fmla="val 11039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3869641-61D0-460C-80B9-C1A0007F0E30}"/>
              </a:ext>
            </a:extLst>
          </p:cNvPr>
          <p:cNvSpPr txBox="1"/>
          <p:nvPr/>
        </p:nvSpPr>
        <p:spPr>
          <a:xfrm>
            <a:off x="4557930" y="204569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6"/>
                </a:solidFill>
              </a:rPr>
              <a:t>경영부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213" name="사각형: 둥근 모서리 212">
            <a:extLst>
              <a:ext uri="{FF2B5EF4-FFF2-40B4-BE49-F238E27FC236}">
                <a16:creationId xmlns:a16="http://schemas.microsoft.com/office/drawing/2014/main" id="{4241BD9D-EDFB-4C76-988F-9C60A29763AF}"/>
              </a:ext>
            </a:extLst>
          </p:cNvPr>
          <p:cNvSpPr/>
          <p:nvPr/>
        </p:nvSpPr>
        <p:spPr>
          <a:xfrm>
            <a:off x="7860023" y="1612287"/>
            <a:ext cx="4001777" cy="4840901"/>
          </a:xfrm>
          <a:prstGeom prst="roundRect">
            <a:avLst>
              <a:gd name="adj" fmla="val 11039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2209BE04-8A4D-425C-97EC-6B40272424D1}"/>
              </a:ext>
            </a:extLst>
          </p:cNvPr>
          <p:cNvSpPr txBox="1"/>
          <p:nvPr/>
        </p:nvSpPr>
        <p:spPr>
          <a:xfrm>
            <a:off x="8032009" y="17397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chemeClr val="accent6"/>
                </a:solidFill>
              </a:rPr>
              <a:t>서버</a:t>
            </a:r>
            <a:endParaRPr lang="ko-KR" altLang="en-US" sz="1600" b="1" dirty="0">
              <a:solidFill>
                <a:schemeClr val="accent6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5DC53F0-7912-4190-9A57-CF2519D30DB1}"/>
              </a:ext>
            </a:extLst>
          </p:cNvPr>
          <p:cNvSpPr/>
          <p:nvPr/>
        </p:nvSpPr>
        <p:spPr>
          <a:xfrm>
            <a:off x="407987" y="153988"/>
            <a:ext cx="11376025" cy="7921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143CD0C-E4C5-4B15-ABCA-7020FB42D3D9}"/>
              </a:ext>
            </a:extLst>
          </p:cNvPr>
          <p:cNvSpPr/>
          <p:nvPr/>
        </p:nvSpPr>
        <p:spPr>
          <a:xfrm>
            <a:off x="648607" y="288131"/>
            <a:ext cx="7053148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개요</a:t>
            </a:r>
            <a:r>
              <a:rPr lang="en-US" altLang="ko-K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IT SemiBold" pitchFamily="2" charset="-127"/>
                <a:ea typeface="SUIT SemiBold" pitchFamily="2" charset="-127"/>
              </a:rPr>
              <a:t> </a:t>
            </a:r>
            <a:endParaRPr lang="en-US" altLang="ko-KR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1C01CF-EDD0-41D4-98B7-D885D571B103}"/>
              </a:ext>
            </a:extLst>
          </p:cNvPr>
          <p:cNvSpPr/>
          <p:nvPr/>
        </p:nvSpPr>
        <p:spPr>
          <a:xfrm>
            <a:off x="9546430" y="631825"/>
            <a:ext cx="993775" cy="314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UIT Variable ExtraBold" pitchFamily="2" charset="-127"/>
                <a:ea typeface="SUIT Variable ExtraBold" pitchFamily="2" charset="-127"/>
              </a:rPr>
              <a:t>토폴로지</a:t>
            </a:r>
          </a:p>
        </p:txBody>
      </p:sp>
    </p:spTree>
    <p:extLst>
      <p:ext uri="{BB962C8B-B14F-4D97-AF65-F5344CB8AC3E}">
        <p14:creationId xmlns:p14="http://schemas.microsoft.com/office/powerpoint/2010/main" val="2517170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4AA3F-858B-4FA1-9D28-CFE0DE77C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961" y="2526089"/>
            <a:ext cx="2535555" cy="1805822"/>
          </a:xfrm>
          <a:noFill/>
        </p:spPr>
        <p:txBody>
          <a:bodyPr anchor="ctr" anchorCtr="0">
            <a:noAutofit/>
          </a:bodyPr>
          <a:lstStyle/>
          <a:p>
            <a:pPr algn="l"/>
            <a:r>
              <a:rPr lang="en-US" altLang="ko-KR" sz="25800" dirty="0">
                <a:solidFill>
                  <a:schemeClr val="bg1">
                    <a:lumMod val="75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3</a:t>
            </a:r>
            <a:endParaRPr lang="ko-KR" altLang="en-US" sz="31000" dirty="0">
              <a:solidFill>
                <a:schemeClr val="bg1">
                  <a:lumMod val="75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087C03-F4D8-4DFB-AF6D-147B056901BF}"/>
              </a:ext>
            </a:extLst>
          </p:cNvPr>
          <p:cNvSpPr/>
          <p:nvPr/>
        </p:nvSpPr>
        <p:spPr>
          <a:xfrm>
            <a:off x="7512936" y="1106626"/>
            <a:ext cx="2535555" cy="3627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네트워크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01. NAT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02. VLAN</a:t>
            </a:r>
          </a:p>
          <a:p>
            <a:pPr algn="r"/>
            <a:endParaRPr lang="en-US" altLang="ko-KR" dirty="0">
              <a:solidFill>
                <a:schemeClr val="bg1">
                  <a:lumMod val="50000"/>
                </a:schemeClr>
              </a:solidFill>
              <a:latin typeface="완주누리체 Regular" panose="02020603020101020101" pitchFamily="18" charset="-127"/>
              <a:ea typeface="완주누리체 Regular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완주누리체 Regular" panose="02020603020101020101" pitchFamily="18" charset="-127"/>
                <a:ea typeface="완주누리체 Regular" panose="02020603020101020101" pitchFamily="18" charset="-127"/>
              </a:rPr>
              <a:t>03. ACL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8F585E-EF23-4EAD-9F2F-3FC78A931AAB}"/>
              </a:ext>
            </a:extLst>
          </p:cNvPr>
          <p:cNvCxnSpPr>
            <a:cxnSpLocks/>
          </p:cNvCxnSpPr>
          <p:nvPr/>
        </p:nvCxnSpPr>
        <p:spPr>
          <a:xfrm>
            <a:off x="7585961" y="2416413"/>
            <a:ext cx="28153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53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1344</Words>
  <Application>Microsoft Office PowerPoint</Application>
  <PresentationFormat>와이드스크린</PresentationFormat>
  <Paragraphs>532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완주누리체 Regular</vt:lpstr>
      <vt:lpstr>맑은 고딕</vt:lpstr>
      <vt:lpstr>SUIT Variable ExtraBold</vt:lpstr>
      <vt:lpstr>한컴산뜻돋움</vt:lpstr>
      <vt:lpstr>SUIT Light</vt:lpstr>
      <vt:lpstr>Arial</vt:lpstr>
      <vt:lpstr>SUIT Medium</vt:lpstr>
      <vt:lpstr>Yu Gothic UI Semibold</vt:lpstr>
      <vt:lpstr>SUIT SemiBold</vt:lpstr>
      <vt:lpstr>Office 테마</vt:lpstr>
      <vt:lpstr>PowerPoint 프레젠테이션</vt:lpstr>
      <vt:lpstr>CONTENTS</vt:lpstr>
      <vt:lpstr>1</vt:lpstr>
      <vt:lpstr>PowerPoint 프레젠테이션</vt:lpstr>
      <vt:lpstr>PowerPoint 프레젠테이션</vt:lpstr>
      <vt:lpstr>PowerPoint 프레젠테이션</vt:lpstr>
      <vt:lpstr>2</vt:lpstr>
      <vt:lpstr>PowerPoint 프레젠테이션</vt:lpstr>
      <vt:lpstr>3</vt:lpstr>
      <vt:lpstr>PowerPoint 프레젠테이션</vt:lpstr>
      <vt:lpstr>PowerPoint 프레젠테이션</vt:lpstr>
      <vt:lpstr>PowerPoint 프레젠테이션</vt:lpstr>
      <vt:lpstr>PowerPoint 프레젠테이션</vt:lpstr>
      <vt:lpstr>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user</dc:creator>
  <cp:lastModifiedBy>SR</cp:lastModifiedBy>
  <cp:revision>10</cp:revision>
  <dcterms:created xsi:type="dcterms:W3CDTF">2023-06-22T13:39:57Z</dcterms:created>
  <dcterms:modified xsi:type="dcterms:W3CDTF">2023-08-26T14:18:42Z</dcterms:modified>
</cp:coreProperties>
</file>